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7"/>
  </p:notesMasterIdLst>
  <p:sldIdLst>
    <p:sldId id="256" r:id="rId2"/>
    <p:sldId id="588" r:id="rId3"/>
    <p:sldId id="608" r:id="rId4"/>
    <p:sldId id="644" r:id="rId5"/>
    <p:sldId id="610" r:id="rId6"/>
    <p:sldId id="612" r:id="rId7"/>
    <p:sldId id="614" r:id="rId8"/>
    <p:sldId id="615" r:id="rId9"/>
    <p:sldId id="617" r:id="rId10"/>
    <p:sldId id="620" r:id="rId11"/>
    <p:sldId id="621" r:id="rId12"/>
    <p:sldId id="645" r:id="rId13"/>
    <p:sldId id="646" r:id="rId14"/>
    <p:sldId id="624" r:id="rId15"/>
    <p:sldId id="625" r:id="rId16"/>
    <p:sldId id="626" r:id="rId17"/>
    <p:sldId id="629" r:id="rId18"/>
    <p:sldId id="631" r:id="rId19"/>
    <p:sldId id="648" r:id="rId20"/>
    <p:sldId id="634" r:id="rId21"/>
    <p:sldId id="635" r:id="rId22"/>
    <p:sldId id="636" r:id="rId23"/>
    <p:sldId id="647" r:id="rId24"/>
    <p:sldId id="641" r:id="rId25"/>
    <p:sldId id="642" r:id="rId2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42029" autoAdjust="0"/>
    <p:restoredTop sz="94648"/>
  </p:normalViewPr>
  <p:slideViewPr>
    <p:cSldViewPr snapToGrid="0">
      <p:cViewPr varScale="1">
        <p:scale>
          <a:sx n="117" d="100"/>
          <a:sy n="117" d="100"/>
        </p:scale>
        <p:origin x="480" y="168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037E604-F38F-A64E-9AD0-D52546A5FD6A}" type="datetimeFigureOut">
              <a:rPr lang="en-US" smtClean="0"/>
              <a:t>7/19/24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EEFCE14-E858-4449-82AF-5852833AE9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07507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EEFCE14-E858-4449-82AF-5852833AE92B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612419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47FE0E-92D0-472F-9E15-224B450E137D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35868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A68A8F-10AC-4F3E-A365-A4E8EAA64CB9}" type="datetimeFigureOut">
              <a:rPr lang="en-US" smtClean="0"/>
              <a:t>7/19/24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6254EA-95E9-4FB2-81CA-E03E2035A2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70890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A68A8F-10AC-4F3E-A365-A4E8EAA64CB9}" type="datetimeFigureOut">
              <a:rPr lang="en-US" smtClean="0"/>
              <a:t>7/19/24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6254EA-95E9-4FB2-81CA-E03E2035A2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25132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A68A8F-10AC-4F3E-A365-A4E8EAA64CB9}" type="datetimeFigureOut">
              <a:rPr lang="en-US" smtClean="0"/>
              <a:t>7/19/24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6254EA-95E9-4FB2-81CA-E03E2035A2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03013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A68A8F-10AC-4F3E-A365-A4E8EAA64CB9}" type="datetimeFigureOut">
              <a:rPr lang="en-US" smtClean="0"/>
              <a:t>7/19/24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6254EA-95E9-4FB2-81CA-E03E2035A2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85512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A68A8F-10AC-4F3E-A365-A4E8EAA64CB9}" type="datetimeFigureOut">
              <a:rPr lang="en-US" smtClean="0"/>
              <a:t>7/19/24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6254EA-95E9-4FB2-81CA-E03E2035A2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27385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A68A8F-10AC-4F3E-A365-A4E8EAA64CB9}" type="datetimeFigureOut">
              <a:rPr lang="en-US" smtClean="0"/>
              <a:t>7/19/24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6254EA-95E9-4FB2-81CA-E03E2035A2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79807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A68A8F-10AC-4F3E-A365-A4E8EAA64CB9}" type="datetimeFigureOut">
              <a:rPr lang="en-US" smtClean="0"/>
              <a:t>7/19/24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6254EA-95E9-4FB2-81CA-E03E2035A2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02418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A68A8F-10AC-4F3E-A365-A4E8EAA64CB9}" type="datetimeFigureOut">
              <a:rPr lang="en-US" smtClean="0"/>
              <a:t>7/19/24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6254EA-95E9-4FB2-81CA-E03E2035A2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75286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A68A8F-10AC-4F3E-A365-A4E8EAA64CB9}" type="datetimeFigureOut">
              <a:rPr lang="en-US" smtClean="0"/>
              <a:t>7/19/24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6254EA-95E9-4FB2-81CA-E03E2035A2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1100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A68A8F-10AC-4F3E-A365-A4E8EAA64CB9}" type="datetimeFigureOut">
              <a:rPr lang="en-US" smtClean="0"/>
              <a:t>7/19/24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6254EA-95E9-4FB2-81CA-E03E2035A2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29341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A68A8F-10AC-4F3E-A365-A4E8EAA64CB9}" type="datetimeFigureOut">
              <a:rPr lang="en-US" smtClean="0"/>
              <a:t>7/19/24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6254EA-95E9-4FB2-81CA-E03E2035A2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70089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0A68A8F-10AC-4F3E-A365-A4E8EAA64CB9}" type="datetimeFigureOut">
              <a:rPr lang="en-US" smtClean="0"/>
              <a:t>7/19/24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66254EA-95E9-4FB2-81CA-E03E2035A2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80268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1BE4FC-9343-E7F3-3B73-76C143937A5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L17 – Graph Concepts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07F5E35-1AB3-F306-E764-E682443820C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7/19/2024</a:t>
            </a:r>
          </a:p>
        </p:txBody>
      </p:sp>
    </p:spTree>
    <p:extLst>
      <p:ext uri="{BB962C8B-B14F-4D97-AF65-F5344CB8AC3E}">
        <p14:creationId xmlns:p14="http://schemas.microsoft.com/office/powerpoint/2010/main" val="36008318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Cycle in Undirected Graph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061988" y="2827742"/>
            <a:ext cx="204832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No cycles in this graph</a:t>
            </a:r>
          </a:p>
        </p:txBody>
      </p:sp>
      <p:grpSp>
        <p:nvGrpSpPr>
          <p:cNvPr id="13" name="Group 12"/>
          <p:cNvGrpSpPr/>
          <p:nvPr/>
        </p:nvGrpSpPr>
        <p:grpSpPr>
          <a:xfrm>
            <a:off x="767754" y="2208900"/>
            <a:ext cx="1754057" cy="1459469"/>
            <a:chOff x="914400" y="2419906"/>
            <a:chExt cx="1754057" cy="1459469"/>
          </a:xfrm>
        </p:grpSpPr>
        <p:sp>
          <p:nvSpPr>
            <p:cNvPr id="9" name="Oval 8"/>
            <p:cNvSpPr/>
            <p:nvPr/>
          </p:nvSpPr>
          <p:spPr>
            <a:xfrm>
              <a:off x="914400" y="2419906"/>
              <a:ext cx="457200" cy="457200"/>
            </a:xfrm>
            <a:prstGeom prst="ellipse">
              <a:avLst/>
            </a:prstGeom>
            <a:solidFill>
              <a:schemeClr val="tx2">
                <a:lumMod val="40000"/>
                <a:lumOff val="60000"/>
                <a:alpha val="45000"/>
              </a:schemeClr>
            </a:solidFill>
            <a:ln w="254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990600" y="2463840"/>
              <a:ext cx="3048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a</a:t>
              </a:r>
            </a:p>
          </p:txBody>
        </p:sp>
        <p:sp>
          <p:nvSpPr>
            <p:cNvPr id="20" name="Oval 19"/>
            <p:cNvSpPr/>
            <p:nvPr/>
          </p:nvSpPr>
          <p:spPr>
            <a:xfrm>
              <a:off x="2211257" y="2419906"/>
              <a:ext cx="457200" cy="457200"/>
            </a:xfrm>
            <a:prstGeom prst="ellipse">
              <a:avLst/>
            </a:prstGeom>
            <a:solidFill>
              <a:schemeClr val="tx2">
                <a:lumMod val="40000"/>
                <a:lumOff val="60000"/>
                <a:alpha val="45000"/>
              </a:schemeClr>
            </a:solidFill>
            <a:ln w="254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2292053" y="2463840"/>
              <a:ext cx="3048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b</a:t>
              </a:r>
            </a:p>
          </p:txBody>
        </p:sp>
        <p:cxnSp>
          <p:nvCxnSpPr>
            <p:cNvPr id="23" name="Straight Arrow Connector 22"/>
            <p:cNvCxnSpPr>
              <a:stCxn id="9" idx="6"/>
              <a:endCxn id="20" idx="2"/>
            </p:cNvCxnSpPr>
            <p:nvPr/>
          </p:nvCxnSpPr>
          <p:spPr>
            <a:xfrm>
              <a:off x="1371600" y="2648506"/>
              <a:ext cx="839657" cy="0"/>
            </a:xfrm>
            <a:prstGeom prst="straightConnector1">
              <a:avLst/>
            </a:prstGeom>
            <a:ln w="50800">
              <a:solidFill>
                <a:schemeClr val="accent4">
                  <a:lumMod val="75000"/>
                </a:schemeClr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Oval 21"/>
            <p:cNvSpPr/>
            <p:nvPr/>
          </p:nvSpPr>
          <p:spPr>
            <a:xfrm>
              <a:off x="1562828" y="3422175"/>
              <a:ext cx="457200" cy="457200"/>
            </a:xfrm>
            <a:prstGeom prst="ellipse">
              <a:avLst/>
            </a:prstGeom>
            <a:solidFill>
              <a:schemeClr val="tx2">
                <a:lumMod val="40000"/>
                <a:lumOff val="60000"/>
                <a:alpha val="45000"/>
              </a:schemeClr>
            </a:solidFill>
            <a:ln w="254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5" name="Straight Arrow Connector 24"/>
            <p:cNvCxnSpPr>
              <a:stCxn id="9" idx="5"/>
              <a:endCxn id="22" idx="1"/>
            </p:cNvCxnSpPr>
            <p:nvPr/>
          </p:nvCxnSpPr>
          <p:spPr>
            <a:xfrm>
              <a:off x="1304645" y="2810151"/>
              <a:ext cx="325138" cy="678979"/>
            </a:xfrm>
            <a:prstGeom prst="straightConnector1">
              <a:avLst/>
            </a:prstGeom>
            <a:ln w="50800">
              <a:solidFill>
                <a:schemeClr val="accent4">
                  <a:lumMod val="75000"/>
                </a:schemeClr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7" name="TextBox 26"/>
            <p:cNvSpPr txBox="1"/>
            <p:nvPr/>
          </p:nvSpPr>
          <p:spPr>
            <a:xfrm>
              <a:off x="1639028" y="3466109"/>
              <a:ext cx="3048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c</a:t>
              </a:r>
            </a:p>
          </p:txBody>
        </p:sp>
      </p:grpSp>
      <p:grpSp>
        <p:nvGrpSpPr>
          <p:cNvPr id="37" name="Group 36"/>
          <p:cNvGrpSpPr/>
          <p:nvPr/>
        </p:nvGrpSpPr>
        <p:grpSpPr>
          <a:xfrm>
            <a:off x="4949966" y="2302732"/>
            <a:ext cx="2287457" cy="2015773"/>
            <a:chOff x="5298361" y="2399949"/>
            <a:chExt cx="2287457" cy="2015773"/>
          </a:xfrm>
        </p:grpSpPr>
        <p:sp>
          <p:nvSpPr>
            <p:cNvPr id="10" name="Oval 9"/>
            <p:cNvSpPr/>
            <p:nvPr/>
          </p:nvSpPr>
          <p:spPr>
            <a:xfrm>
              <a:off x="5298361" y="2560638"/>
              <a:ext cx="457200" cy="457200"/>
            </a:xfrm>
            <a:prstGeom prst="ellipse">
              <a:avLst/>
            </a:prstGeom>
            <a:solidFill>
              <a:schemeClr val="tx2">
                <a:lumMod val="40000"/>
                <a:lumOff val="60000"/>
                <a:alpha val="45000"/>
              </a:schemeClr>
            </a:solidFill>
            <a:ln w="254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Oval 10"/>
            <p:cNvSpPr/>
            <p:nvPr/>
          </p:nvSpPr>
          <p:spPr>
            <a:xfrm>
              <a:off x="7128618" y="2560638"/>
              <a:ext cx="457200" cy="457200"/>
            </a:xfrm>
            <a:prstGeom prst="ellipse">
              <a:avLst/>
            </a:prstGeom>
            <a:solidFill>
              <a:schemeClr val="tx2">
                <a:lumMod val="40000"/>
                <a:lumOff val="60000"/>
                <a:alpha val="45000"/>
              </a:schemeClr>
            </a:solidFill>
            <a:ln w="254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7215804" y="2648506"/>
              <a:ext cx="3048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b</a:t>
              </a:r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5374561" y="2604572"/>
              <a:ext cx="3048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a</a:t>
              </a:r>
            </a:p>
          </p:txBody>
        </p:sp>
        <p:cxnSp>
          <p:nvCxnSpPr>
            <p:cNvPr id="19" name="Straight Arrow Connector 18"/>
            <p:cNvCxnSpPr/>
            <p:nvPr/>
          </p:nvCxnSpPr>
          <p:spPr>
            <a:xfrm>
              <a:off x="5755561" y="2769280"/>
              <a:ext cx="1395030" cy="0"/>
            </a:xfrm>
            <a:prstGeom prst="straightConnector1">
              <a:avLst/>
            </a:prstGeom>
            <a:ln w="50800">
              <a:solidFill>
                <a:schemeClr val="accent4">
                  <a:lumMod val="75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Freeform 23"/>
            <p:cNvSpPr/>
            <p:nvPr/>
          </p:nvSpPr>
          <p:spPr>
            <a:xfrm flipV="1">
              <a:off x="5620337" y="2399949"/>
              <a:ext cx="1610162" cy="215546"/>
            </a:xfrm>
            <a:custGeom>
              <a:avLst/>
              <a:gdLst>
                <a:gd name="connsiteX0" fmla="*/ 1780032 w 1780032"/>
                <a:gd name="connsiteY0" fmla="*/ 0 h 573068"/>
                <a:gd name="connsiteX1" fmla="*/ 926592 w 1780032"/>
                <a:gd name="connsiteY1" fmla="*/ 573024 h 573068"/>
                <a:gd name="connsiteX2" fmla="*/ 0 w 1780032"/>
                <a:gd name="connsiteY2" fmla="*/ 24384 h 5730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780032" h="573068">
                  <a:moveTo>
                    <a:pt x="1780032" y="0"/>
                  </a:moveTo>
                  <a:cubicBezTo>
                    <a:pt x="1501648" y="284480"/>
                    <a:pt x="1223264" y="568960"/>
                    <a:pt x="926592" y="573024"/>
                  </a:cubicBezTo>
                  <a:cubicBezTo>
                    <a:pt x="629920" y="577088"/>
                    <a:pt x="314960" y="300736"/>
                    <a:pt x="0" y="24384"/>
                  </a:cubicBezTo>
                </a:path>
              </a:pathLst>
            </a:custGeom>
            <a:noFill/>
            <a:ln w="50800" cmpd="sng">
              <a:solidFill>
                <a:schemeClr val="accent4">
                  <a:lumMod val="75000"/>
                </a:schemeClr>
              </a:solidFill>
              <a:tailEnd type="triangle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Oval 27"/>
            <p:cNvSpPr/>
            <p:nvPr/>
          </p:nvSpPr>
          <p:spPr>
            <a:xfrm>
              <a:off x="6052170" y="3958522"/>
              <a:ext cx="457200" cy="457200"/>
            </a:xfrm>
            <a:prstGeom prst="ellipse">
              <a:avLst/>
            </a:prstGeom>
            <a:solidFill>
              <a:schemeClr val="tx2">
                <a:lumMod val="40000"/>
                <a:lumOff val="60000"/>
                <a:alpha val="45000"/>
              </a:schemeClr>
            </a:solidFill>
            <a:ln w="254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6106475" y="4002952"/>
              <a:ext cx="3048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c</a:t>
              </a:r>
            </a:p>
          </p:txBody>
        </p:sp>
        <p:cxnSp>
          <p:nvCxnSpPr>
            <p:cNvPr id="31" name="Straight Arrow Connector 30"/>
            <p:cNvCxnSpPr>
              <a:stCxn id="28" idx="0"/>
              <a:endCxn id="10" idx="5"/>
            </p:cNvCxnSpPr>
            <p:nvPr/>
          </p:nvCxnSpPr>
          <p:spPr>
            <a:xfrm flipH="1" flipV="1">
              <a:off x="5688606" y="2950883"/>
              <a:ext cx="592164" cy="1007639"/>
            </a:xfrm>
            <a:prstGeom prst="straightConnector1">
              <a:avLst/>
            </a:prstGeom>
            <a:ln w="50800">
              <a:solidFill>
                <a:schemeClr val="accent4">
                  <a:lumMod val="75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2" name="Freeform 31"/>
            <p:cNvSpPr/>
            <p:nvPr/>
          </p:nvSpPr>
          <p:spPr>
            <a:xfrm rot="14400000" flipV="1">
              <a:off x="4996451" y="3516311"/>
              <a:ext cx="1341579" cy="215616"/>
            </a:xfrm>
            <a:custGeom>
              <a:avLst/>
              <a:gdLst>
                <a:gd name="connsiteX0" fmla="*/ 1780032 w 1780032"/>
                <a:gd name="connsiteY0" fmla="*/ 0 h 573068"/>
                <a:gd name="connsiteX1" fmla="*/ 926592 w 1780032"/>
                <a:gd name="connsiteY1" fmla="*/ 573024 h 573068"/>
                <a:gd name="connsiteX2" fmla="*/ 0 w 1780032"/>
                <a:gd name="connsiteY2" fmla="*/ 24384 h 5730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780032" h="573068">
                  <a:moveTo>
                    <a:pt x="1780032" y="0"/>
                  </a:moveTo>
                  <a:cubicBezTo>
                    <a:pt x="1501648" y="284480"/>
                    <a:pt x="1223264" y="568960"/>
                    <a:pt x="926592" y="573024"/>
                  </a:cubicBezTo>
                  <a:cubicBezTo>
                    <a:pt x="629920" y="577088"/>
                    <a:pt x="314960" y="300736"/>
                    <a:pt x="0" y="24384"/>
                  </a:cubicBezTo>
                </a:path>
              </a:pathLst>
            </a:custGeom>
            <a:noFill/>
            <a:ln w="50800" cmpd="sng">
              <a:solidFill>
                <a:schemeClr val="accent4">
                  <a:lumMod val="75000"/>
                </a:schemeClr>
              </a:solidFill>
              <a:tailEnd type="triangle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6" name="TextBox 35"/>
          <p:cNvSpPr txBox="1"/>
          <p:nvPr/>
        </p:nvSpPr>
        <p:spPr>
          <a:xfrm>
            <a:off x="6207476" y="3153721"/>
            <a:ext cx="2580325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cycles in this one:</a:t>
            </a:r>
          </a:p>
          <a:p>
            <a:r>
              <a:rPr lang="en-US" sz="2000" dirty="0"/>
              <a:t>    </a:t>
            </a:r>
            <a:r>
              <a:rPr lang="en-US" sz="2000" dirty="0" err="1"/>
              <a:t>a,b,a</a:t>
            </a:r>
            <a:endParaRPr lang="en-US" sz="2000" dirty="0"/>
          </a:p>
          <a:p>
            <a:r>
              <a:rPr lang="en-US" sz="2000" dirty="0"/>
              <a:t>    </a:t>
            </a:r>
            <a:r>
              <a:rPr lang="en-US" sz="2000" dirty="0" err="1"/>
              <a:t>a,b,a,c,a</a:t>
            </a:r>
            <a:endParaRPr lang="en-US" sz="2000" dirty="0"/>
          </a:p>
          <a:p>
            <a:r>
              <a:rPr lang="en-US" sz="2000" dirty="0"/>
              <a:t>    </a:t>
            </a:r>
            <a:r>
              <a:rPr lang="en-US" sz="2000" dirty="0" err="1"/>
              <a:t>b,a,c,a,b</a:t>
            </a:r>
            <a:endParaRPr lang="en-US" sz="2000" dirty="0"/>
          </a:p>
          <a:p>
            <a:r>
              <a:rPr lang="en-US" sz="2000" dirty="0"/>
              <a:t>    etc.  </a:t>
            </a:r>
          </a:p>
        </p:txBody>
      </p:sp>
      <p:grpSp>
        <p:nvGrpSpPr>
          <p:cNvPr id="49" name="Group 48"/>
          <p:cNvGrpSpPr/>
          <p:nvPr/>
        </p:nvGrpSpPr>
        <p:grpSpPr>
          <a:xfrm>
            <a:off x="1796855" y="4399555"/>
            <a:ext cx="1754057" cy="1459469"/>
            <a:chOff x="1415024" y="4537574"/>
            <a:chExt cx="1754057" cy="1459469"/>
          </a:xfrm>
        </p:grpSpPr>
        <p:sp>
          <p:nvSpPr>
            <p:cNvPr id="39" name="Oval 38"/>
            <p:cNvSpPr/>
            <p:nvPr/>
          </p:nvSpPr>
          <p:spPr>
            <a:xfrm>
              <a:off x="1415024" y="4537574"/>
              <a:ext cx="457200" cy="457200"/>
            </a:xfrm>
            <a:prstGeom prst="ellipse">
              <a:avLst/>
            </a:prstGeom>
            <a:solidFill>
              <a:schemeClr val="tx2">
                <a:lumMod val="40000"/>
                <a:lumOff val="60000"/>
                <a:alpha val="45000"/>
              </a:schemeClr>
            </a:solidFill>
            <a:ln w="254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TextBox 39"/>
            <p:cNvSpPr txBox="1"/>
            <p:nvPr/>
          </p:nvSpPr>
          <p:spPr>
            <a:xfrm>
              <a:off x="1491224" y="4581508"/>
              <a:ext cx="3048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a</a:t>
              </a:r>
            </a:p>
          </p:txBody>
        </p:sp>
        <p:sp>
          <p:nvSpPr>
            <p:cNvPr id="41" name="Oval 40"/>
            <p:cNvSpPr/>
            <p:nvPr/>
          </p:nvSpPr>
          <p:spPr>
            <a:xfrm>
              <a:off x="2711881" y="4537574"/>
              <a:ext cx="457200" cy="457200"/>
            </a:xfrm>
            <a:prstGeom prst="ellipse">
              <a:avLst/>
            </a:prstGeom>
            <a:solidFill>
              <a:schemeClr val="tx2">
                <a:lumMod val="40000"/>
                <a:lumOff val="60000"/>
                <a:alpha val="45000"/>
              </a:schemeClr>
            </a:solidFill>
            <a:ln w="254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TextBox 41"/>
            <p:cNvSpPr txBox="1"/>
            <p:nvPr/>
          </p:nvSpPr>
          <p:spPr>
            <a:xfrm>
              <a:off x="2792677" y="4581508"/>
              <a:ext cx="3048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b</a:t>
              </a:r>
            </a:p>
          </p:txBody>
        </p:sp>
        <p:cxnSp>
          <p:nvCxnSpPr>
            <p:cNvPr id="43" name="Straight Arrow Connector 42"/>
            <p:cNvCxnSpPr>
              <a:stCxn id="39" idx="6"/>
              <a:endCxn id="41" idx="2"/>
            </p:cNvCxnSpPr>
            <p:nvPr/>
          </p:nvCxnSpPr>
          <p:spPr>
            <a:xfrm>
              <a:off x="1872224" y="4766174"/>
              <a:ext cx="839657" cy="0"/>
            </a:xfrm>
            <a:prstGeom prst="straightConnector1">
              <a:avLst/>
            </a:prstGeom>
            <a:ln w="50800">
              <a:solidFill>
                <a:schemeClr val="accent4">
                  <a:lumMod val="75000"/>
                </a:schemeClr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4" name="Oval 43"/>
            <p:cNvSpPr/>
            <p:nvPr/>
          </p:nvSpPr>
          <p:spPr>
            <a:xfrm>
              <a:off x="2063452" y="5539843"/>
              <a:ext cx="457200" cy="457200"/>
            </a:xfrm>
            <a:prstGeom prst="ellipse">
              <a:avLst/>
            </a:prstGeom>
            <a:solidFill>
              <a:schemeClr val="tx2">
                <a:lumMod val="40000"/>
                <a:lumOff val="60000"/>
                <a:alpha val="45000"/>
              </a:schemeClr>
            </a:solidFill>
            <a:ln w="254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5" name="Straight Arrow Connector 44"/>
            <p:cNvCxnSpPr>
              <a:stCxn id="39" idx="5"/>
              <a:endCxn id="44" idx="1"/>
            </p:cNvCxnSpPr>
            <p:nvPr/>
          </p:nvCxnSpPr>
          <p:spPr>
            <a:xfrm>
              <a:off x="1805269" y="4927819"/>
              <a:ext cx="325138" cy="678979"/>
            </a:xfrm>
            <a:prstGeom prst="straightConnector1">
              <a:avLst/>
            </a:prstGeom>
            <a:ln w="50800">
              <a:solidFill>
                <a:schemeClr val="accent4">
                  <a:lumMod val="75000"/>
                </a:schemeClr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6" name="TextBox 45"/>
            <p:cNvSpPr txBox="1"/>
            <p:nvPr/>
          </p:nvSpPr>
          <p:spPr>
            <a:xfrm>
              <a:off x="2139652" y="5583777"/>
              <a:ext cx="3048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c</a:t>
              </a:r>
            </a:p>
          </p:txBody>
        </p:sp>
        <p:cxnSp>
          <p:nvCxnSpPr>
            <p:cNvPr id="47" name="Straight Arrow Connector 46"/>
            <p:cNvCxnSpPr>
              <a:endCxn id="44" idx="7"/>
            </p:cNvCxnSpPr>
            <p:nvPr/>
          </p:nvCxnSpPr>
          <p:spPr>
            <a:xfrm flipH="1">
              <a:off x="2453697" y="4999916"/>
              <a:ext cx="433752" cy="606882"/>
            </a:xfrm>
            <a:prstGeom prst="straightConnector1">
              <a:avLst/>
            </a:prstGeom>
            <a:ln w="50800">
              <a:solidFill>
                <a:schemeClr val="accent4">
                  <a:lumMod val="75000"/>
                </a:schemeClr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0" name="TextBox 49"/>
          <p:cNvSpPr txBox="1"/>
          <p:nvPr/>
        </p:nvSpPr>
        <p:spPr>
          <a:xfrm>
            <a:off x="3174506" y="5112666"/>
            <a:ext cx="246429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cycles now:</a:t>
            </a:r>
          </a:p>
          <a:p>
            <a:r>
              <a:rPr lang="en-US" sz="2000" dirty="0"/>
              <a:t>   </a:t>
            </a:r>
            <a:r>
              <a:rPr lang="en-US" sz="2000" dirty="0" err="1"/>
              <a:t>a,b,c,a</a:t>
            </a:r>
            <a:endParaRPr lang="en-US" sz="2000" dirty="0"/>
          </a:p>
          <a:p>
            <a:r>
              <a:rPr lang="en-US" sz="2000" dirty="0"/>
              <a:t>   </a:t>
            </a:r>
            <a:r>
              <a:rPr lang="en-US" sz="2000" dirty="0" err="1"/>
              <a:t>b,c,a,b</a:t>
            </a:r>
            <a:endParaRPr lang="en-US" sz="2000" dirty="0"/>
          </a:p>
          <a:p>
            <a:r>
              <a:rPr lang="en-US" sz="2000" dirty="0"/>
              <a:t>   etc.</a:t>
            </a:r>
          </a:p>
        </p:txBody>
      </p:sp>
    </p:spTree>
    <p:extLst>
      <p:ext uri="{BB962C8B-B14F-4D97-AF65-F5344CB8AC3E}">
        <p14:creationId xmlns:p14="http://schemas.microsoft.com/office/powerpoint/2010/main" val="25206180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300"/>
                            </p:stCondLst>
                            <p:childTnLst>
                              <p:par>
                                <p:cTn id="9" presetID="42" presetClass="entr" presetSubtype="0" fill="hold" grpId="0" nodeType="afterEffect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500"/>
                            </p:stCondLst>
                            <p:childTnLst>
                              <p:par>
                                <p:cTn id="20" presetID="42" presetClass="entr" presetSubtype="0" fill="hold" grpId="0" nodeType="afterEffect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500"/>
                            </p:stCondLst>
                            <p:childTnLst>
                              <p:par>
                                <p:cTn id="31" presetID="42" presetClass="entr" presetSubtype="0" fill="hold" grpId="0" nodeType="afterEffect">
                                  <p:stCondLst>
                                    <p:cond delay="7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36" grpId="0"/>
      <p:bldP spid="50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DAG example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388555"/>
            <a:ext cx="8229600" cy="4784724"/>
          </a:xfrm>
        </p:spPr>
        <p:txBody>
          <a:bodyPr>
            <a:normAutofit/>
          </a:bodyPr>
          <a:lstStyle/>
          <a:p>
            <a:pPr marL="452628" indent="-342900">
              <a:spcBef>
                <a:spcPts val="600"/>
              </a:spcBef>
              <a:spcAft>
                <a:spcPts val="600"/>
              </a:spcAft>
            </a:pPr>
            <a:r>
              <a:rPr lang="en-US" sz="2400" dirty="0"/>
              <a:t>DAG</a:t>
            </a:r>
          </a:p>
          <a:p>
            <a:pPr marL="909828" lvl="1" indent="-342900">
              <a:spcBef>
                <a:spcPts val="600"/>
              </a:spcBef>
              <a:spcAft>
                <a:spcPts val="600"/>
              </a:spcAft>
            </a:pPr>
            <a:r>
              <a:rPr lang="en-US" sz="2000" dirty="0"/>
              <a:t>Directed Acyclic Graph</a:t>
            </a:r>
          </a:p>
          <a:p>
            <a:pPr marL="909828" lvl="1" indent="-342900">
              <a:spcBef>
                <a:spcPts val="600"/>
              </a:spcBef>
            </a:pPr>
            <a:r>
              <a:rPr lang="en-US" sz="2000" dirty="0"/>
              <a:t>Special form used in many problems</a:t>
            </a:r>
          </a:p>
        </p:txBody>
      </p:sp>
      <p:grpSp>
        <p:nvGrpSpPr>
          <p:cNvPr id="60" name="Group 59"/>
          <p:cNvGrpSpPr/>
          <p:nvPr/>
        </p:nvGrpSpPr>
        <p:grpSpPr>
          <a:xfrm>
            <a:off x="529957" y="3894187"/>
            <a:ext cx="2883082" cy="2403311"/>
            <a:chOff x="1124592" y="2769109"/>
            <a:chExt cx="3229284" cy="2861692"/>
          </a:xfrm>
        </p:grpSpPr>
        <p:sp>
          <p:nvSpPr>
            <p:cNvPr id="10" name="Oval 9"/>
            <p:cNvSpPr/>
            <p:nvPr/>
          </p:nvSpPr>
          <p:spPr>
            <a:xfrm>
              <a:off x="1124592" y="2769109"/>
              <a:ext cx="457200" cy="457201"/>
            </a:xfrm>
            <a:prstGeom prst="ellipse">
              <a:avLst/>
            </a:prstGeom>
            <a:solidFill>
              <a:schemeClr val="tx2">
                <a:lumMod val="40000"/>
                <a:lumOff val="60000"/>
                <a:alpha val="45000"/>
              </a:schemeClr>
            </a:solidFill>
            <a:ln w="254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Oval 10"/>
            <p:cNvSpPr/>
            <p:nvPr/>
          </p:nvSpPr>
          <p:spPr>
            <a:xfrm>
              <a:off x="2515654" y="2769631"/>
              <a:ext cx="457200" cy="457200"/>
            </a:xfrm>
            <a:prstGeom prst="ellipse">
              <a:avLst/>
            </a:prstGeom>
            <a:solidFill>
              <a:schemeClr val="tx2">
                <a:lumMod val="40000"/>
                <a:lumOff val="60000"/>
                <a:alpha val="45000"/>
              </a:schemeClr>
            </a:solidFill>
            <a:ln w="254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2604886" y="2859732"/>
              <a:ext cx="304800" cy="43977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b</a:t>
              </a:r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1178621" y="2789415"/>
              <a:ext cx="304800" cy="43977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a</a:t>
              </a:r>
            </a:p>
          </p:txBody>
        </p:sp>
        <p:cxnSp>
          <p:nvCxnSpPr>
            <p:cNvPr id="19" name="Straight Arrow Connector 18"/>
            <p:cNvCxnSpPr>
              <a:endCxn id="11" idx="2"/>
            </p:cNvCxnSpPr>
            <p:nvPr/>
          </p:nvCxnSpPr>
          <p:spPr>
            <a:xfrm>
              <a:off x="1607800" y="2998231"/>
              <a:ext cx="907854" cy="1"/>
            </a:xfrm>
            <a:prstGeom prst="straightConnector1">
              <a:avLst/>
            </a:prstGeom>
            <a:ln w="50800">
              <a:solidFill>
                <a:schemeClr val="accent4">
                  <a:lumMod val="75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8" name="Oval 27"/>
            <p:cNvSpPr/>
            <p:nvPr/>
          </p:nvSpPr>
          <p:spPr>
            <a:xfrm>
              <a:off x="1331021" y="4358173"/>
              <a:ext cx="457200" cy="457200"/>
            </a:xfrm>
            <a:prstGeom prst="ellipse">
              <a:avLst/>
            </a:prstGeom>
            <a:solidFill>
              <a:schemeClr val="tx2">
                <a:lumMod val="40000"/>
                <a:lumOff val="60000"/>
                <a:alpha val="45000"/>
              </a:schemeClr>
            </a:solidFill>
            <a:ln w="254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1407221" y="4411490"/>
              <a:ext cx="304800" cy="43977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c</a:t>
              </a:r>
            </a:p>
          </p:txBody>
        </p:sp>
        <p:cxnSp>
          <p:nvCxnSpPr>
            <p:cNvPr id="31" name="Straight Arrow Connector 30"/>
            <p:cNvCxnSpPr>
              <a:stCxn id="28" idx="0"/>
              <a:endCxn id="10" idx="4"/>
            </p:cNvCxnSpPr>
            <p:nvPr/>
          </p:nvCxnSpPr>
          <p:spPr>
            <a:xfrm flipH="1" flipV="1">
              <a:off x="1353192" y="3226310"/>
              <a:ext cx="206430" cy="1131863"/>
            </a:xfrm>
            <a:prstGeom prst="straightConnector1">
              <a:avLst/>
            </a:prstGeom>
            <a:ln w="50800">
              <a:solidFill>
                <a:schemeClr val="accent4">
                  <a:lumMod val="75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2" name="Freeform 31"/>
            <p:cNvSpPr/>
            <p:nvPr/>
          </p:nvSpPr>
          <p:spPr>
            <a:xfrm rot="14400000" flipV="1">
              <a:off x="2227217" y="4061360"/>
              <a:ext cx="2215106" cy="241458"/>
            </a:xfrm>
            <a:custGeom>
              <a:avLst/>
              <a:gdLst>
                <a:gd name="connsiteX0" fmla="*/ 1780032 w 1780032"/>
                <a:gd name="connsiteY0" fmla="*/ 0 h 573068"/>
                <a:gd name="connsiteX1" fmla="*/ 926592 w 1780032"/>
                <a:gd name="connsiteY1" fmla="*/ 573024 h 573068"/>
                <a:gd name="connsiteX2" fmla="*/ 0 w 1780032"/>
                <a:gd name="connsiteY2" fmla="*/ 24384 h 5730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780032" h="573068">
                  <a:moveTo>
                    <a:pt x="1780032" y="0"/>
                  </a:moveTo>
                  <a:cubicBezTo>
                    <a:pt x="1501648" y="284480"/>
                    <a:pt x="1223264" y="568960"/>
                    <a:pt x="926592" y="573024"/>
                  </a:cubicBezTo>
                  <a:cubicBezTo>
                    <a:pt x="629920" y="577088"/>
                    <a:pt x="314960" y="300736"/>
                    <a:pt x="0" y="24384"/>
                  </a:cubicBezTo>
                </a:path>
              </a:pathLst>
            </a:custGeom>
            <a:noFill/>
            <a:ln w="50800" cmpd="sng">
              <a:solidFill>
                <a:schemeClr val="accent4">
                  <a:lumMod val="75000"/>
                </a:schemeClr>
              </a:solidFill>
              <a:tailEnd type="triangle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Oval 37"/>
            <p:cNvSpPr/>
            <p:nvPr/>
          </p:nvSpPr>
          <p:spPr>
            <a:xfrm>
              <a:off x="2450144" y="5166752"/>
              <a:ext cx="457200" cy="457200"/>
            </a:xfrm>
            <a:prstGeom prst="ellipse">
              <a:avLst/>
            </a:prstGeom>
            <a:solidFill>
              <a:schemeClr val="tx2">
                <a:lumMod val="40000"/>
                <a:lumOff val="60000"/>
                <a:alpha val="45000"/>
              </a:schemeClr>
            </a:solidFill>
            <a:ln w="254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Oval 47"/>
            <p:cNvSpPr/>
            <p:nvPr/>
          </p:nvSpPr>
          <p:spPr>
            <a:xfrm>
              <a:off x="3896676" y="5040868"/>
              <a:ext cx="457200" cy="457200"/>
            </a:xfrm>
            <a:prstGeom prst="ellipse">
              <a:avLst/>
            </a:prstGeom>
            <a:solidFill>
              <a:schemeClr val="tx2">
                <a:lumMod val="40000"/>
                <a:lumOff val="60000"/>
                <a:alpha val="45000"/>
              </a:schemeClr>
            </a:solidFill>
            <a:ln w="254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Oval 50"/>
            <p:cNvSpPr/>
            <p:nvPr/>
          </p:nvSpPr>
          <p:spPr>
            <a:xfrm>
              <a:off x="3615645" y="3872022"/>
              <a:ext cx="457200" cy="457200"/>
            </a:xfrm>
            <a:prstGeom prst="ellipse">
              <a:avLst/>
            </a:prstGeom>
            <a:solidFill>
              <a:schemeClr val="tx2">
                <a:lumMod val="40000"/>
                <a:lumOff val="60000"/>
                <a:alpha val="45000"/>
              </a:schemeClr>
            </a:solidFill>
            <a:ln w="254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TextBox 51"/>
            <p:cNvSpPr txBox="1"/>
            <p:nvPr/>
          </p:nvSpPr>
          <p:spPr>
            <a:xfrm>
              <a:off x="4020970" y="5130356"/>
              <a:ext cx="304800" cy="43977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f</a:t>
              </a:r>
            </a:p>
          </p:txBody>
        </p:sp>
        <p:sp>
          <p:nvSpPr>
            <p:cNvPr id="53" name="TextBox 52"/>
            <p:cNvSpPr txBox="1"/>
            <p:nvPr/>
          </p:nvSpPr>
          <p:spPr>
            <a:xfrm>
              <a:off x="3689097" y="3915956"/>
              <a:ext cx="304800" cy="43977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e</a:t>
              </a:r>
            </a:p>
          </p:txBody>
        </p:sp>
        <p:sp>
          <p:nvSpPr>
            <p:cNvPr id="54" name="TextBox 53"/>
            <p:cNvSpPr txBox="1"/>
            <p:nvPr/>
          </p:nvSpPr>
          <p:spPr>
            <a:xfrm>
              <a:off x="2515654" y="5191027"/>
              <a:ext cx="304800" cy="43977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d</a:t>
              </a:r>
            </a:p>
          </p:txBody>
        </p:sp>
        <p:cxnSp>
          <p:nvCxnSpPr>
            <p:cNvPr id="55" name="Straight Arrow Connector 54"/>
            <p:cNvCxnSpPr>
              <a:endCxn id="51" idx="2"/>
            </p:cNvCxnSpPr>
            <p:nvPr/>
          </p:nvCxnSpPr>
          <p:spPr>
            <a:xfrm flipV="1">
              <a:off x="1772391" y="4100622"/>
              <a:ext cx="1843254" cy="448403"/>
            </a:xfrm>
            <a:prstGeom prst="straightConnector1">
              <a:avLst/>
            </a:prstGeom>
            <a:ln w="50800">
              <a:solidFill>
                <a:schemeClr val="accent4">
                  <a:lumMod val="75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Arrow Connector 55"/>
            <p:cNvCxnSpPr>
              <a:stCxn id="11" idx="4"/>
              <a:endCxn id="38" idx="0"/>
            </p:cNvCxnSpPr>
            <p:nvPr/>
          </p:nvCxnSpPr>
          <p:spPr>
            <a:xfrm flipH="1">
              <a:off x="2678744" y="3226831"/>
              <a:ext cx="65510" cy="1939921"/>
            </a:xfrm>
            <a:prstGeom prst="straightConnector1">
              <a:avLst/>
            </a:prstGeom>
            <a:ln w="50800">
              <a:solidFill>
                <a:schemeClr val="accent4">
                  <a:lumMod val="75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Arrow Connector 56"/>
            <p:cNvCxnSpPr>
              <a:endCxn id="48" idx="0"/>
            </p:cNvCxnSpPr>
            <p:nvPr/>
          </p:nvCxnSpPr>
          <p:spPr>
            <a:xfrm>
              <a:off x="3885615" y="4333029"/>
              <a:ext cx="239661" cy="707839"/>
            </a:xfrm>
            <a:prstGeom prst="straightConnector1">
              <a:avLst/>
            </a:prstGeom>
            <a:ln w="50800">
              <a:solidFill>
                <a:schemeClr val="accent4">
                  <a:lumMod val="75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Arrow Connector 57"/>
            <p:cNvCxnSpPr>
              <a:endCxn id="38" idx="7"/>
            </p:cNvCxnSpPr>
            <p:nvPr/>
          </p:nvCxnSpPr>
          <p:spPr>
            <a:xfrm flipH="1">
              <a:off x="2840389" y="4278078"/>
              <a:ext cx="835626" cy="955629"/>
            </a:xfrm>
            <a:prstGeom prst="straightConnector1">
              <a:avLst/>
            </a:prstGeom>
            <a:ln w="50800">
              <a:solidFill>
                <a:schemeClr val="accent4">
                  <a:lumMod val="75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1" name="TextBox 60"/>
          <p:cNvSpPr txBox="1"/>
          <p:nvPr/>
        </p:nvSpPr>
        <p:spPr>
          <a:xfrm>
            <a:off x="526965" y="2787287"/>
            <a:ext cx="2808327" cy="10926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Directed edges</a:t>
            </a:r>
          </a:p>
          <a:p>
            <a:pPr>
              <a:spcAft>
                <a:spcPts val="600"/>
              </a:spcAft>
            </a:pPr>
            <a:r>
              <a:rPr lang="en-US" sz="2000" dirty="0"/>
              <a:t>No cycles</a:t>
            </a:r>
          </a:p>
          <a:p>
            <a:pPr>
              <a:spcAft>
                <a:spcPts val="600"/>
              </a:spcAft>
            </a:pPr>
            <a:r>
              <a:rPr lang="en-US" sz="2000" dirty="0"/>
              <a:t>DAG </a:t>
            </a:r>
          </a:p>
        </p:txBody>
      </p:sp>
      <p:sp>
        <p:nvSpPr>
          <p:cNvPr id="85" name="TextBox 84"/>
          <p:cNvSpPr txBox="1"/>
          <p:nvPr/>
        </p:nvSpPr>
        <p:spPr>
          <a:xfrm>
            <a:off x="5619700" y="5526732"/>
            <a:ext cx="2111812" cy="10926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Directed edges</a:t>
            </a:r>
          </a:p>
          <a:p>
            <a:pPr>
              <a:spcAft>
                <a:spcPts val="600"/>
              </a:spcAft>
            </a:pPr>
            <a:r>
              <a:rPr lang="en-US" sz="2000" dirty="0"/>
              <a:t>But cycles</a:t>
            </a:r>
          </a:p>
          <a:p>
            <a:pPr>
              <a:spcAft>
                <a:spcPts val="600"/>
              </a:spcAft>
            </a:pPr>
            <a:r>
              <a:rPr lang="en-US" sz="2000" dirty="0"/>
              <a:t>Not a DAG   </a:t>
            </a:r>
          </a:p>
        </p:txBody>
      </p:sp>
      <p:grpSp>
        <p:nvGrpSpPr>
          <p:cNvPr id="131" name="Group 130"/>
          <p:cNvGrpSpPr/>
          <p:nvPr/>
        </p:nvGrpSpPr>
        <p:grpSpPr>
          <a:xfrm>
            <a:off x="5319662" y="2950182"/>
            <a:ext cx="2883082" cy="2403311"/>
            <a:chOff x="4800600" y="2828531"/>
            <a:chExt cx="2883082" cy="2403311"/>
          </a:xfrm>
        </p:grpSpPr>
        <p:sp>
          <p:nvSpPr>
            <p:cNvPr id="65" name="Oval 64"/>
            <p:cNvSpPr/>
            <p:nvPr/>
          </p:nvSpPr>
          <p:spPr>
            <a:xfrm>
              <a:off x="4800600" y="2828531"/>
              <a:ext cx="408185" cy="383967"/>
            </a:xfrm>
            <a:prstGeom prst="ellipse">
              <a:avLst/>
            </a:prstGeom>
            <a:solidFill>
              <a:schemeClr val="tx2">
                <a:lumMod val="40000"/>
                <a:lumOff val="60000"/>
                <a:alpha val="45000"/>
              </a:schemeClr>
            </a:solidFill>
            <a:ln w="254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Oval 65"/>
            <p:cNvSpPr/>
            <p:nvPr/>
          </p:nvSpPr>
          <p:spPr>
            <a:xfrm>
              <a:off x="6042530" y="2828969"/>
              <a:ext cx="408185" cy="383966"/>
            </a:xfrm>
            <a:prstGeom prst="ellipse">
              <a:avLst/>
            </a:prstGeom>
            <a:solidFill>
              <a:schemeClr val="tx2">
                <a:lumMod val="40000"/>
                <a:lumOff val="60000"/>
                <a:alpha val="45000"/>
              </a:schemeClr>
            </a:solidFill>
            <a:ln w="254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TextBox 66"/>
            <p:cNvSpPr txBox="1"/>
            <p:nvPr/>
          </p:nvSpPr>
          <p:spPr>
            <a:xfrm>
              <a:off x="6122196" y="2904638"/>
              <a:ext cx="27212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b</a:t>
              </a:r>
            </a:p>
          </p:txBody>
        </p:sp>
        <p:sp>
          <p:nvSpPr>
            <p:cNvPr id="68" name="TextBox 67"/>
            <p:cNvSpPr txBox="1"/>
            <p:nvPr/>
          </p:nvSpPr>
          <p:spPr>
            <a:xfrm>
              <a:off x="4848837" y="2845584"/>
              <a:ext cx="27212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a</a:t>
              </a:r>
            </a:p>
          </p:txBody>
        </p:sp>
        <p:cxnSp>
          <p:nvCxnSpPr>
            <p:cNvPr id="69" name="Straight Arrow Connector 68"/>
            <p:cNvCxnSpPr>
              <a:stCxn id="65" idx="6"/>
              <a:endCxn id="66" idx="2"/>
            </p:cNvCxnSpPr>
            <p:nvPr/>
          </p:nvCxnSpPr>
          <p:spPr>
            <a:xfrm>
              <a:off x="5208785" y="3020515"/>
              <a:ext cx="833745" cy="437"/>
            </a:xfrm>
            <a:prstGeom prst="straightConnector1">
              <a:avLst/>
            </a:prstGeom>
            <a:ln w="50800">
              <a:solidFill>
                <a:schemeClr val="accent4">
                  <a:lumMod val="75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0" name="Oval 69"/>
            <p:cNvSpPr/>
            <p:nvPr/>
          </p:nvSpPr>
          <p:spPr>
            <a:xfrm>
              <a:off x="4984898" y="4163061"/>
              <a:ext cx="408185" cy="383966"/>
            </a:xfrm>
            <a:prstGeom prst="ellipse">
              <a:avLst/>
            </a:prstGeom>
            <a:solidFill>
              <a:schemeClr val="tx2">
                <a:lumMod val="40000"/>
                <a:lumOff val="60000"/>
                <a:alpha val="45000"/>
              </a:schemeClr>
            </a:solidFill>
            <a:ln w="254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TextBox 70"/>
            <p:cNvSpPr txBox="1"/>
            <p:nvPr/>
          </p:nvSpPr>
          <p:spPr>
            <a:xfrm>
              <a:off x="5052929" y="4207838"/>
              <a:ext cx="27212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c</a:t>
              </a:r>
            </a:p>
          </p:txBody>
        </p:sp>
        <p:cxnSp>
          <p:nvCxnSpPr>
            <p:cNvPr id="72" name="Straight Arrow Connector 71"/>
            <p:cNvCxnSpPr>
              <a:endCxn id="70" idx="7"/>
            </p:cNvCxnSpPr>
            <p:nvPr/>
          </p:nvCxnSpPr>
          <p:spPr>
            <a:xfrm flipH="1">
              <a:off x="5333306" y="3206089"/>
              <a:ext cx="788890" cy="1013203"/>
            </a:xfrm>
            <a:prstGeom prst="straightConnector1">
              <a:avLst/>
            </a:prstGeom>
            <a:ln w="50800">
              <a:solidFill>
                <a:schemeClr val="accent4">
                  <a:lumMod val="75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4" name="Oval 73"/>
            <p:cNvSpPr/>
            <p:nvPr/>
          </p:nvSpPr>
          <p:spPr>
            <a:xfrm>
              <a:off x="5984043" y="4842124"/>
              <a:ext cx="408185" cy="383966"/>
            </a:xfrm>
            <a:prstGeom prst="ellipse">
              <a:avLst/>
            </a:prstGeom>
            <a:solidFill>
              <a:schemeClr val="tx2">
                <a:lumMod val="40000"/>
                <a:lumOff val="60000"/>
                <a:alpha val="45000"/>
              </a:schemeClr>
            </a:solidFill>
            <a:ln w="254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5" name="Oval 74"/>
            <p:cNvSpPr/>
            <p:nvPr/>
          </p:nvSpPr>
          <p:spPr>
            <a:xfrm>
              <a:off x="7275497" y="4736403"/>
              <a:ext cx="408185" cy="383966"/>
            </a:xfrm>
            <a:prstGeom prst="ellipse">
              <a:avLst/>
            </a:prstGeom>
            <a:solidFill>
              <a:schemeClr val="tx2">
                <a:lumMod val="40000"/>
                <a:lumOff val="60000"/>
                <a:alpha val="45000"/>
              </a:schemeClr>
            </a:solidFill>
            <a:ln w="254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6" name="Oval 75"/>
            <p:cNvSpPr/>
            <p:nvPr/>
          </p:nvSpPr>
          <p:spPr>
            <a:xfrm>
              <a:off x="7024595" y="3754781"/>
              <a:ext cx="408185" cy="383966"/>
            </a:xfrm>
            <a:prstGeom prst="ellipse">
              <a:avLst/>
            </a:prstGeom>
            <a:solidFill>
              <a:schemeClr val="tx2">
                <a:lumMod val="40000"/>
                <a:lumOff val="60000"/>
                <a:alpha val="45000"/>
              </a:schemeClr>
            </a:solidFill>
            <a:ln w="254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7" name="TextBox 76"/>
            <p:cNvSpPr txBox="1"/>
            <p:nvPr/>
          </p:nvSpPr>
          <p:spPr>
            <a:xfrm>
              <a:off x="7386466" y="4811557"/>
              <a:ext cx="27212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f</a:t>
              </a:r>
            </a:p>
          </p:txBody>
        </p:sp>
        <p:sp>
          <p:nvSpPr>
            <p:cNvPr id="78" name="TextBox 77"/>
            <p:cNvSpPr txBox="1"/>
            <p:nvPr/>
          </p:nvSpPr>
          <p:spPr>
            <a:xfrm>
              <a:off x="7090172" y="3791678"/>
              <a:ext cx="27212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e</a:t>
              </a:r>
            </a:p>
          </p:txBody>
        </p:sp>
        <p:sp>
          <p:nvSpPr>
            <p:cNvPr id="79" name="TextBox 78"/>
            <p:cNvSpPr txBox="1"/>
            <p:nvPr/>
          </p:nvSpPr>
          <p:spPr>
            <a:xfrm>
              <a:off x="6042530" y="4862510"/>
              <a:ext cx="27212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d</a:t>
              </a:r>
            </a:p>
          </p:txBody>
        </p:sp>
        <p:cxnSp>
          <p:nvCxnSpPr>
            <p:cNvPr id="80" name="Straight Arrow Connector 79"/>
            <p:cNvCxnSpPr>
              <a:endCxn id="76" idx="2"/>
            </p:cNvCxnSpPr>
            <p:nvPr/>
          </p:nvCxnSpPr>
          <p:spPr>
            <a:xfrm flipV="1">
              <a:off x="5378950" y="3946764"/>
              <a:ext cx="1645644" cy="376579"/>
            </a:xfrm>
            <a:prstGeom prst="straightConnector1">
              <a:avLst/>
            </a:prstGeom>
            <a:ln w="50800">
              <a:solidFill>
                <a:schemeClr val="accent4">
                  <a:lumMod val="75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Straight Arrow Connector 80"/>
            <p:cNvCxnSpPr>
              <a:stCxn id="74" idx="7"/>
              <a:endCxn id="76" idx="3"/>
            </p:cNvCxnSpPr>
            <p:nvPr/>
          </p:nvCxnSpPr>
          <p:spPr>
            <a:xfrm flipV="1">
              <a:off x="6332451" y="4082516"/>
              <a:ext cx="751921" cy="815839"/>
            </a:xfrm>
            <a:prstGeom prst="straightConnector1">
              <a:avLst/>
            </a:prstGeom>
            <a:ln w="50800">
              <a:solidFill>
                <a:schemeClr val="accent4">
                  <a:lumMod val="75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Arrow Connector 81"/>
            <p:cNvCxnSpPr>
              <a:endCxn id="75" idx="0"/>
            </p:cNvCxnSpPr>
            <p:nvPr/>
          </p:nvCxnSpPr>
          <p:spPr>
            <a:xfrm>
              <a:off x="7265622" y="4141945"/>
              <a:ext cx="213968" cy="594459"/>
            </a:xfrm>
            <a:prstGeom prst="straightConnector1">
              <a:avLst/>
            </a:prstGeom>
            <a:ln w="50800">
              <a:solidFill>
                <a:schemeClr val="accent4">
                  <a:lumMod val="75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Straight Arrow Connector 82"/>
            <p:cNvCxnSpPr>
              <a:stCxn id="76" idx="1"/>
              <a:endCxn id="66" idx="5"/>
            </p:cNvCxnSpPr>
            <p:nvPr/>
          </p:nvCxnSpPr>
          <p:spPr>
            <a:xfrm flipH="1" flipV="1">
              <a:off x="6390938" y="3156704"/>
              <a:ext cx="693434" cy="654308"/>
            </a:xfrm>
            <a:prstGeom prst="straightConnector1">
              <a:avLst/>
            </a:prstGeom>
            <a:ln w="50800">
              <a:solidFill>
                <a:schemeClr val="accent4">
                  <a:lumMod val="75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3" name="Straight Arrow Connector 112"/>
            <p:cNvCxnSpPr>
              <a:stCxn id="70" idx="0"/>
              <a:endCxn id="65" idx="4"/>
            </p:cNvCxnSpPr>
            <p:nvPr/>
          </p:nvCxnSpPr>
          <p:spPr>
            <a:xfrm flipH="1" flipV="1">
              <a:off x="5004693" y="3212498"/>
              <a:ext cx="184298" cy="950563"/>
            </a:xfrm>
            <a:prstGeom prst="straightConnector1">
              <a:avLst/>
            </a:prstGeom>
            <a:ln w="50800">
              <a:solidFill>
                <a:schemeClr val="accent4">
                  <a:lumMod val="75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9283233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" grpId="0"/>
      <p:bldP spid="8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DC91F2-770C-6571-31E7-D8CC204A9E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B21A84-87B7-B925-6A44-820A69E56D1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We have already been using DAG’s</a:t>
            </a:r>
          </a:p>
          <a:p>
            <a:r>
              <a:rPr lang="en-US" dirty="0"/>
              <a:t>Where?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3A9A6563-D7FE-2E7B-82C1-46CB70CBE025}"/>
              </a:ext>
            </a:extLst>
          </p:cNvPr>
          <p:cNvGrpSpPr/>
          <p:nvPr/>
        </p:nvGrpSpPr>
        <p:grpSpPr>
          <a:xfrm>
            <a:off x="2451225" y="2930685"/>
            <a:ext cx="4241549" cy="3381214"/>
            <a:chOff x="1066800" y="2286000"/>
            <a:chExt cx="4241549" cy="3381214"/>
          </a:xfrm>
        </p:grpSpPr>
        <p:sp>
          <p:nvSpPr>
            <p:cNvPr id="5" name="Oval 4">
              <a:extLst>
                <a:ext uri="{FF2B5EF4-FFF2-40B4-BE49-F238E27FC236}">
                  <a16:creationId xmlns:a16="http://schemas.microsoft.com/office/drawing/2014/main" id="{1398E49D-E7AD-0FAC-31F5-F0604A85FB64}"/>
                </a:ext>
              </a:extLst>
            </p:cNvPr>
            <p:cNvSpPr/>
            <p:nvPr/>
          </p:nvSpPr>
          <p:spPr>
            <a:xfrm>
              <a:off x="3087605" y="4398310"/>
              <a:ext cx="408185" cy="383966"/>
            </a:xfrm>
            <a:prstGeom prst="ellipse">
              <a:avLst/>
            </a:prstGeom>
            <a:solidFill>
              <a:schemeClr val="tx2">
                <a:lumMod val="40000"/>
                <a:lumOff val="60000"/>
                <a:alpha val="45000"/>
              </a:schemeClr>
            </a:solidFill>
            <a:ln w="254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" name="Oval 5">
              <a:extLst>
                <a:ext uri="{FF2B5EF4-FFF2-40B4-BE49-F238E27FC236}">
                  <a16:creationId xmlns:a16="http://schemas.microsoft.com/office/drawing/2014/main" id="{CC78338E-5F21-9B03-0BD9-C559AD24DE9D}"/>
                </a:ext>
              </a:extLst>
            </p:cNvPr>
            <p:cNvSpPr/>
            <p:nvPr/>
          </p:nvSpPr>
          <p:spPr>
            <a:xfrm>
              <a:off x="1614782" y="3083266"/>
              <a:ext cx="408185" cy="383967"/>
            </a:xfrm>
            <a:prstGeom prst="ellipse">
              <a:avLst/>
            </a:prstGeom>
            <a:solidFill>
              <a:schemeClr val="tx2">
                <a:lumMod val="40000"/>
                <a:lumOff val="60000"/>
                <a:alpha val="45000"/>
              </a:schemeClr>
            </a:solidFill>
            <a:ln w="254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Oval 6">
              <a:extLst>
                <a:ext uri="{FF2B5EF4-FFF2-40B4-BE49-F238E27FC236}">
                  <a16:creationId xmlns:a16="http://schemas.microsoft.com/office/drawing/2014/main" id="{AF4F7FF1-AA5F-0DDE-7D87-80CD15761EE6}"/>
                </a:ext>
              </a:extLst>
            </p:cNvPr>
            <p:cNvSpPr/>
            <p:nvPr/>
          </p:nvSpPr>
          <p:spPr>
            <a:xfrm>
              <a:off x="2757273" y="2286000"/>
              <a:ext cx="408185" cy="383966"/>
            </a:xfrm>
            <a:prstGeom prst="ellipse">
              <a:avLst/>
            </a:prstGeom>
            <a:solidFill>
              <a:schemeClr val="tx2">
                <a:lumMod val="40000"/>
                <a:lumOff val="60000"/>
                <a:alpha val="45000"/>
              </a:schemeClr>
            </a:solidFill>
            <a:ln w="254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E45DAEA0-B400-5D4C-5A77-CBE6452CAD65}"/>
                </a:ext>
              </a:extLst>
            </p:cNvPr>
            <p:cNvSpPr txBox="1"/>
            <p:nvPr/>
          </p:nvSpPr>
          <p:spPr>
            <a:xfrm>
              <a:off x="2821315" y="2327080"/>
              <a:ext cx="27212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b</a:t>
              </a:r>
            </a:p>
          </p:txBody>
        </p: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66668CD1-051F-D230-A821-B87A1E4386FF}"/>
                </a:ext>
              </a:extLst>
            </p:cNvPr>
            <p:cNvSpPr txBox="1"/>
            <p:nvPr/>
          </p:nvSpPr>
          <p:spPr>
            <a:xfrm>
              <a:off x="1676479" y="3100829"/>
              <a:ext cx="27212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a</a:t>
              </a:r>
            </a:p>
          </p:txBody>
        </p:sp>
        <p:cxnSp>
          <p:nvCxnSpPr>
            <p:cNvPr id="10" name="Straight Arrow Connector 9">
              <a:extLst>
                <a:ext uri="{FF2B5EF4-FFF2-40B4-BE49-F238E27FC236}">
                  <a16:creationId xmlns:a16="http://schemas.microsoft.com/office/drawing/2014/main" id="{BD4D5F56-3AED-1F1D-AB96-281023931E24}"/>
                </a:ext>
              </a:extLst>
            </p:cNvPr>
            <p:cNvCxnSpPr>
              <a:stCxn id="7" idx="3"/>
              <a:endCxn id="6" idx="7"/>
            </p:cNvCxnSpPr>
            <p:nvPr/>
          </p:nvCxnSpPr>
          <p:spPr>
            <a:xfrm flipH="1">
              <a:off x="1963190" y="2613735"/>
              <a:ext cx="853860" cy="525762"/>
            </a:xfrm>
            <a:prstGeom prst="straightConnector1">
              <a:avLst/>
            </a:prstGeom>
            <a:ln w="50800">
              <a:solidFill>
                <a:schemeClr val="accent4">
                  <a:lumMod val="75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2A5A93DB-BD7A-F077-F327-C54161593B49}"/>
                </a:ext>
              </a:extLst>
            </p:cNvPr>
            <p:cNvSpPr/>
            <p:nvPr/>
          </p:nvSpPr>
          <p:spPr>
            <a:xfrm>
              <a:off x="1066800" y="4343477"/>
              <a:ext cx="408185" cy="383966"/>
            </a:xfrm>
            <a:prstGeom prst="ellipse">
              <a:avLst/>
            </a:prstGeom>
            <a:solidFill>
              <a:schemeClr val="tx2">
                <a:lumMod val="40000"/>
                <a:lumOff val="60000"/>
                <a:alpha val="45000"/>
              </a:schemeClr>
            </a:solidFill>
            <a:ln w="254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DA17FB00-C39C-8D0F-054A-898F65C67CAD}"/>
                </a:ext>
              </a:extLst>
            </p:cNvPr>
            <p:cNvSpPr txBox="1"/>
            <p:nvPr/>
          </p:nvSpPr>
          <p:spPr>
            <a:xfrm>
              <a:off x="1138959" y="4359423"/>
              <a:ext cx="27212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c</a:t>
              </a:r>
            </a:p>
          </p:txBody>
        </p:sp>
        <p:cxnSp>
          <p:nvCxnSpPr>
            <p:cNvPr id="13" name="Straight Arrow Connector 12">
              <a:extLst>
                <a:ext uri="{FF2B5EF4-FFF2-40B4-BE49-F238E27FC236}">
                  <a16:creationId xmlns:a16="http://schemas.microsoft.com/office/drawing/2014/main" id="{51417EC5-2A13-D688-09C7-A200203BE838}"/>
                </a:ext>
              </a:extLst>
            </p:cNvPr>
            <p:cNvCxnSpPr>
              <a:stCxn id="6" idx="5"/>
              <a:endCxn id="14" idx="0"/>
            </p:cNvCxnSpPr>
            <p:nvPr/>
          </p:nvCxnSpPr>
          <p:spPr>
            <a:xfrm>
              <a:off x="1963190" y="3411002"/>
              <a:ext cx="230428" cy="932475"/>
            </a:xfrm>
            <a:prstGeom prst="straightConnector1">
              <a:avLst/>
            </a:prstGeom>
            <a:ln w="50800">
              <a:solidFill>
                <a:schemeClr val="accent4">
                  <a:lumMod val="75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F09EB811-B9D6-4C17-E72E-D514F3057DFA}"/>
                </a:ext>
              </a:extLst>
            </p:cNvPr>
            <p:cNvSpPr/>
            <p:nvPr/>
          </p:nvSpPr>
          <p:spPr>
            <a:xfrm>
              <a:off x="1989525" y="4343477"/>
              <a:ext cx="408185" cy="383966"/>
            </a:xfrm>
            <a:prstGeom prst="ellipse">
              <a:avLst/>
            </a:prstGeom>
            <a:solidFill>
              <a:schemeClr val="tx2">
                <a:lumMod val="40000"/>
                <a:lumOff val="60000"/>
                <a:alpha val="45000"/>
              </a:schemeClr>
            </a:solidFill>
            <a:ln w="254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EEC35EED-2C76-4550-2688-8C7216FE9574}"/>
                </a:ext>
              </a:extLst>
            </p:cNvPr>
            <p:cNvSpPr/>
            <p:nvPr/>
          </p:nvSpPr>
          <p:spPr>
            <a:xfrm>
              <a:off x="4393138" y="4368570"/>
              <a:ext cx="408185" cy="383966"/>
            </a:xfrm>
            <a:prstGeom prst="ellipse">
              <a:avLst/>
            </a:prstGeom>
            <a:solidFill>
              <a:schemeClr val="tx2">
                <a:lumMod val="40000"/>
                <a:lumOff val="60000"/>
                <a:alpha val="45000"/>
              </a:schemeClr>
            </a:solidFill>
            <a:ln w="254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C13ABD4B-58C8-2BA3-EA6A-09E6761A485E}"/>
                </a:ext>
              </a:extLst>
            </p:cNvPr>
            <p:cNvSpPr/>
            <p:nvPr/>
          </p:nvSpPr>
          <p:spPr>
            <a:xfrm>
              <a:off x="3804915" y="3126449"/>
              <a:ext cx="408185" cy="383966"/>
            </a:xfrm>
            <a:prstGeom prst="ellipse">
              <a:avLst/>
            </a:prstGeom>
            <a:solidFill>
              <a:schemeClr val="tx2">
                <a:lumMod val="40000"/>
                <a:lumOff val="60000"/>
                <a:alpha val="45000"/>
              </a:schemeClr>
            </a:solidFill>
            <a:ln w="254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0268987B-C04E-DA0F-E88F-C3E845644777}"/>
                </a:ext>
              </a:extLst>
            </p:cNvPr>
            <p:cNvSpPr txBox="1"/>
            <p:nvPr/>
          </p:nvSpPr>
          <p:spPr>
            <a:xfrm>
              <a:off x="4461168" y="4405466"/>
              <a:ext cx="27212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f</a:t>
              </a:r>
            </a:p>
          </p:txBody>
        </p:sp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C62B11FB-CF34-B007-B511-63573510E6BF}"/>
                </a:ext>
              </a:extLst>
            </p:cNvPr>
            <p:cNvSpPr txBox="1"/>
            <p:nvPr/>
          </p:nvSpPr>
          <p:spPr>
            <a:xfrm>
              <a:off x="2023208" y="4368570"/>
              <a:ext cx="27212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d</a:t>
              </a:r>
            </a:p>
          </p:txBody>
        </p:sp>
        <p:cxnSp>
          <p:nvCxnSpPr>
            <p:cNvPr id="19" name="Straight Arrow Connector 18">
              <a:extLst>
                <a:ext uri="{FF2B5EF4-FFF2-40B4-BE49-F238E27FC236}">
                  <a16:creationId xmlns:a16="http://schemas.microsoft.com/office/drawing/2014/main" id="{7BD1AB07-4759-E62B-2EA8-B6657A2B6C41}"/>
                </a:ext>
              </a:extLst>
            </p:cNvPr>
            <p:cNvCxnSpPr>
              <a:stCxn id="16" idx="3"/>
              <a:endCxn id="5" idx="7"/>
            </p:cNvCxnSpPr>
            <p:nvPr/>
          </p:nvCxnSpPr>
          <p:spPr>
            <a:xfrm flipH="1">
              <a:off x="3282470" y="3454184"/>
              <a:ext cx="582222" cy="946767"/>
            </a:xfrm>
            <a:prstGeom prst="straightConnector1">
              <a:avLst/>
            </a:prstGeom>
            <a:ln w="50800">
              <a:solidFill>
                <a:schemeClr val="accent4">
                  <a:lumMod val="75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Arrow Connector 19">
              <a:extLst>
                <a:ext uri="{FF2B5EF4-FFF2-40B4-BE49-F238E27FC236}">
                  <a16:creationId xmlns:a16="http://schemas.microsoft.com/office/drawing/2014/main" id="{6CE586F6-6C42-9D68-0A52-2B7B472C5809}"/>
                </a:ext>
              </a:extLst>
            </p:cNvPr>
            <p:cNvCxnSpPr>
              <a:stCxn id="16" idx="4"/>
              <a:endCxn id="24" idx="0"/>
            </p:cNvCxnSpPr>
            <p:nvPr/>
          </p:nvCxnSpPr>
          <p:spPr>
            <a:xfrm flipH="1">
              <a:off x="3961008" y="3510415"/>
              <a:ext cx="48000" cy="847420"/>
            </a:xfrm>
            <a:prstGeom prst="straightConnector1">
              <a:avLst/>
            </a:prstGeom>
            <a:ln w="50800">
              <a:solidFill>
                <a:schemeClr val="accent4">
                  <a:lumMod val="75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Arrow Connector 20">
              <a:extLst>
                <a:ext uri="{FF2B5EF4-FFF2-40B4-BE49-F238E27FC236}">
                  <a16:creationId xmlns:a16="http://schemas.microsoft.com/office/drawing/2014/main" id="{56BE1221-0D30-2CE9-77DA-FAAA7571F0AC}"/>
                </a:ext>
              </a:extLst>
            </p:cNvPr>
            <p:cNvCxnSpPr>
              <a:stCxn id="16" idx="5"/>
            </p:cNvCxnSpPr>
            <p:nvPr/>
          </p:nvCxnSpPr>
          <p:spPr>
            <a:xfrm>
              <a:off x="4153323" y="3454184"/>
              <a:ext cx="435441" cy="936995"/>
            </a:xfrm>
            <a:prstGeom prst="straightConnector1">
              <a:avLst/>
            </a:prstGeom>
            <a:ln w="50800">
              <a:solidFill>
                <a:schemeClr val="accent4">
                  <a:lumMod val="75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Arrow Connector 21">
              <a:extLst>
                <a:ext uri="{FF2B5EF4-FFF2-40B4-BE49-F238E27FC236}">
                  <a16:creationId xmlns:a16="http://schemas.microsoft.com/office/drawing/2014/main" id="{0A62F249-C5AB-42DF-5738-30B86130845A}"/>
                </a:ext>
              </a:extLst>
            </p:cNvPr>
            <p:cNvCxnSpPr>
              <a:stCxn id="7" idx="5"/>
              <a:endCxn id="16" idx="1"/>
            </p:cNvCxnSpPr>
            <p:nvPr/>
          </p:nvCxnSpPr>
          <p:spPr>
            <a:xfrm>
              <a:off x="3105681" y="2613735"/>
              <a:ext cx="759011" cy="568945"/>
            </a:xfrm>
            <a:prstGeom prst="straightConnector1">
              <a:avLst/>
            </a:prstGeom>
            <a:ln w="50800">
              <a:solidFill>
                <a:schemeClr val="accent4">
                  <a:lumMod val="75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Arrow Connector 22">
              <a:extLst>
                <a:ext uri="{FF2B5EF4-FFF2-40B4-BE49-F238E27FC236}">
                  <a16:creationId xmlns:a16="http://schemas.microsoft.com/office/drawing/2014/main" id="{9AE4DEB8-299A-EBD5-8141-1560FCFE3469}"/>
                </a:ext>
              </a:extLst>
            </p:cNvPr>
            <p:cNvCxnSpPr>
              <a:stCxn id="6" idx="3"/>
              <a:endCxn id="11" idx="0"/>
            </p:cNvCxnSpPr>
            <p:nvPr/>
          </p:nvCxnSpPr>
          <p:spPr>
            <a:xfrm flipH="1">
              <a:off x="1270893" y="3411002"/>
              <a:ext cx="403666" cy="932475"/>
            </a:xfrm>
            <a:prstGeom prst="straightConnector1">
              <a:avLst/>
            </a:prstGeom>
            <a:ln w="50800">
              <a:solidFill>
                <a:schemeClr val="accent4">
                  <a:lumMod val="75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Oval 23">
              <a:extLst>
                <a:ext uri="{FF2B5EF4-FFF2-40B4-BE49-F238E27FC236}">
                  <a16:creationId xmlns:a16="http://schemas.microsoft.com/office/drawing/2014/main" id="{DAC79A5C-84FB-87EC-DBA2-B8E9EFEBE748}"/>
                </a:ext>
              </a:extLst>
            </p:cNvPr>
            <p:cNvSpPr/>
            <p:nvPr/>
          </p:nvSpPr>
          <p:spPr>
            <a:xfrm>
              <a:off x="3756915" y="4357835"/>
              <a:ext cx="408185" cy="383966"/>
            </a:xfrm>
            <a:prstGeom prst="ellipse">
              <a:avLst/>
            </a:prstGeom>
            <a:solidFill>
              <a:schemeClr val="tx2">
                <a:lumMod val="40000"/>
                <a:lumOff val="60000"/>
                <a:alpha val="45000"/>
              </a:schemeClr>
            </a:solidFill>
            <a:ln w="254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5" name="TextBox 24">
              <a:extLst>
                <a:ext uri="{FF2B5EF4-FFF2-40B4-BE49-F238E27FC236}">
                  <a16:creationId xmlns:a16="http://schemas.microsoft.com/office/drawing/2014/main" id="{3D791373-10CE-786D-B97F-1D2F6E608D07}"/>
                </a:ext>
              </a:extLst>
            </p:cNvPr>
            <p:cNvSpPr txBox="1"/>
            <p:nvPr/>
          </p:nvSpPr>
          <p:spPr>
            <a:xfrm>
              <a:off x="3847026" y="4407523"/>
              <a:ext cx="27212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i</a:t>
              </a:r>
            </a:p>
          </p:txBody>
        </p:sp>
        <p:cxnSp>
          <p:nvCxnSpPr>
            <p:cNvPr id="26" name="Straight Arrow Connector 25">
              <a:extLst>
                <a:ext uri="{FF2B5EF4-FFF2-40B4-BE49-F238E27FC236}">
                  <a16:creationId xmlns:a16="http://schemas.microsoft.com/office/drawing/2014/main" id="{0C78756A-988F-B92E-FD07-623CE4492536}"/>
                </a:ext>
              </a:extLst>
            </p:cNvPr>
            <p:cNvCxnSpPr>
              <a:endCxn id="27" idx="0"/>
            </p:cNvCxnSpPr>
            <p:nvPr/>
          </p:nvCxnSpPr>
          <p:spPr>
            <a:xfrm>
              <a:off x="4733291" y="4706184"/>
              <a:ext cx="370966" cy="575645"/>
            </a:xfrm>
            <a:prstGeom prst="straightConnector1">
              <a:avLst/>
            </a:prstGeom>
            <a:ln w="50800">
              <a:solidFill>
                <a:schemeClr val="accent4">
                  <a:lumMod val="75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7" name="Oval 26">
              <a:extLst>
                <a:ext uri="{FF2B5EF4-FFF2-40B4-BE49-F238E27FC236}">
                  <a16:creationId xmlns:a16="http://schemas.microsoft.com/office/drawing/2014/main" id="{996FFF07-571D-7191-C924-E362C5DB7AA8}"/>
                </a:ext>
              </a:extLst>
            </p:cNvPr>
            <p:cNvSpPr/>
            <p:nvPr/>
          </p:nvSpPr>
          <p:spPr>
            <a:xfrm>
              <a:off x="4900164" y="5281829"/>
              <a:ext cx="408185" cy="383966"/>
            </a:xfrm>
            <a:prstGeom prst="ellipse">
              <a:avLst/>
            </a:prstGeom>
            <a:solidFill>
              <a:schemeClr val="tx2">
                <a:lumMod val="40000"/>
                <a:lumOff val="60000"/>
                <a:alpha val="45000"/>
              </a:schemeClr>
            </a:solidFill>
            <a:ln w="254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8" name="TextBox 27">
              <a:extLst>
                <a:ext uri="{FF2B5EF4-FFF2-40B4-BE49-F238E27FC236}">
                  <a16:creationId xmlns:a16="http://schemas.microsoft.com/office/drawing/2014/main" id="{BB47649A-0892-8394-61C7-4873DC7A6CC0}"/>
                </a:ext>
              </a:extLst>
            </p:cNvPr>
            <p:cNvSpPr txBox="1"/>
            <p:nvPr/>
          </p:nvSpPr>
          <p:spPr>
            <a:xfrm>
              <a:off x="3146975" y="4407523"/>
              <a:ext cx="27212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h</a:t>
              </a:r>
            </a:p>
          </p:txBody>
        </p:sp>
        <p:sp>
          <p:nvSpPr>
            <p:cNvPr id="29" name="TextBox 28">
              <a:extLst>
                <a:ext uri="{FF2B5EF4-FFF2-40B4-BE49-F238E27FC236}">
                  <a16:creationId xmlns:a16="http://schemas.microsoft.com/office/drawing/2014/main" id="{0D502C43-274A-1199-BDC9-8C4867E2A357}"/>
                </a:ext>
              </a:extLst>
            </p:cNvPr>
            <p:cNvSpPr txBox="1"/>
            <p:nvPr/>
          </p:nvSpPr>
          <p:spPr>
            <a:xfrm>
              <a:off x="3853842" y="3144011"/>
              <a:ext cx="27212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e</a:t>
              </a:r>
            </a:p>
          </p:txBody>
        </p: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A53A0A16-4EAF-7857-CD69-A705921D5B04}"/>
                </a:ext>
              </a:extLst>
            </p:cNvPr>
            <p:cNvSpPr txBox="1"/>
            <p:nvPr/>
          </p:nvSpPr>
          <p:spPr>
            <a:xfrm>
              <a:off x="4968194" y="5297882"/>
              <a:ext cx="27212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g</a:t>
              </a:r>
            </a:p>
          </p:txBody>
        </p:sp>
      </p:grpSp>
      <p:sp>
        <p:nvSpPr>
          <p:cNvPr id="31" name="TextBox 30">
            <a:extLst>
              <a:ext uri="{FF2B5EF4-FFF2-40B4-BE49-F238E27FC236}">
                <a16:creationId xmlns:a16="http://schemas.microsoft.com/office/drawing/2014/main" id="{45B27DE0-2782-24CD-25A9-B1F157548922}"/>
              </a:ext>
            </a:extLst>
          </p:cNvPr>
          <p:cNvSpPr txBox="1"/>
          <p:nvPr/>
        </p:nvSpPr>
        <p:spPr>
          <a:xfrm>
            <a:off x="5822298" y="2718346"/>
            <a:ext cx="275627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Trees (no parent pointer), linked lists (not doubly linked)</a:t>
            </a:r>
          </a:p>
        </p:txBody>
      </p:sp>
    </p:spTree>
    <p:extLst>
      <p:ext uri="{BB962C8B-B14F-4D97-AF65-F5344CB8AC3E}">
        <p14:creationId xmlns:p14="http://schemas.microsoft.com/office/powerpoint/2010/main" val="36837616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096C46-3752-A43B-16BA-B168751301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Graph algorithm – cycle detection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8C8B24-C9D7-1814-FD41-C387B8215F5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How can we detect whether there are cycles?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CD8F7971-88D7-E5A8-557E-C2E6C4E3BB73}"/>
              </a:ext>
            </a:extLst>
          </p:cNvPr>
          <p:cNvGrpSpPr/>
          <p:nvPr/>
        </p:nvGrpSpPr>
        <p:grpSpPr>
          <a:xfrm>
            <a:off x="382570" y="3015541"/>
            <a:ext cx="3429000" cy="2919646"/>
            <a:chOff x="1124592" y="2769109"/>
            <a:chExt cx="3229284" cy="2854843"/>
          </a:xfrm>
        </p:grpSpPr>
        <p:sp>
          <p:nvSpPr>
            <p:cNvPr id="5" name="Oval 4">
              <a:extLst>
                <a:ext uri="{FF2B5EF4-FFF2-40B4-BE49-F238E27FC236}">
                  <a16:creationId xmlns:a16="http://schemas.microsoft.com/office/drawing/2014/main" id="{79DD8E0A-5381-7B88-5038-8471FC1FD944}"/>
                </a:ext>
              </a:extLst>
            </p:cNvPr>
            <p:cNvSpPr/>
            <p:nvPr/>
          </p:nvSpPr>
          <p:spPr>
            <a:xfrm>
              <a:off x="1124592" y="2769109"/>
              <a:ext cx="457200" cy="457201"/>
            </a:xfrm>
            <a:prstGeom prst="ellipse">
              <a:avLst/>
            </a:prstGeom>
            <a:solidFill>
              <a:schemeClr val="tx2">
                <a:lumMod val="40000"/>
                <a:lumOff val="60000"/>
                <a:alpha val="45000"/>
              </a:schemeClr>
            </a:solidFill>
            <a:ln w="254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Oval 5">
              <a:extLst>
                <a:ext uri="{FF2B5EF4-FFF2-40B4-BE49-F238E27FC236}">
                  <a16:creationId xmlns:a16="http://schemas.microsoft.com/office/drawing/2014/main" id="{FA9C9AC0-744C-452C-FDEF-A44C09D202D0}"/>
                </a:ext>
              </a:extLst>
            </p:cNvPr>
            <p:cNvSpPr/>
            <p:nvPr/>
          </p:nvSpPr>
          <p:spPr>
            <a:xfrm>
              <a:off x="2515654" y="2769631"/>
              <a:ext cx="457200" cy="457200"/>
            </a:xfrm>
            <a:prstGeom prst="ellipse">
              <a:avLst/>
            </a:prstGeom>
            <a:solidFill>
              <a:schemeClr val="tx2">
                <a:lumMod val="40000"/>
                <a:lumOff val="60000"/>
                <a:alpha val="45000"/>
              </a:schemeClr>
            </a:solidFill>
            <a:ln w="254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A31A73E6-66F7-3F5E-CE42-189F2ED0E5DC}"/>
                </a:ext>
              </a:extLst>
            </p:cNvPr>
            <p:cNvSpPr txBox="1"/>
            <p:nvPr/>
          </p:nvSpPr>
          <p:spPr>
            <a:xfrm>
              <a:off x="2604886" y="2859732"/>
              <a:ext cx="3048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b</a:t>
              </a:r>
            </a:p>
          </p:txBody>
        </p:sp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122114E3-B228-D5C7-8BDA-05FB27F0EF48}"/>
                </a:ext>
              </a:extLst>
            </p:cNvPr>
            <p:cNvSpPr txBox="1"/>
            <p:nvPr/>
          </p:nvSpPr>
          <p:spPr>
            <a:xfrm>
              <a:off x="1218293" y="2819732"/>
              <a:ext cx="3048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a</a:t>
              </a:r>
            </a:p>
          </p:txBody>
        </p:sp>
        <p:cxnSp>
          <p:nvCxnSpPr>
            <p:cNvPr id="9" name="Straight Arrow Connector 8">
              <a:extLst>
                <a:ext uri="{FF2B5EF4-FFF2-40B4-BE49-F238E27FC236}">
                  <a16:creationId xmlns:a16="http://schemas.microsoft.com/office/drawing/2014/main" id="{D82484E0-8CFD-5870-5DC8-10660A4BC6B6}"/>
                </a:ext>
              </a:extLst>
            </p:cNvPr>
            <p:cNvCxnSpPr>
              <a:endCxn id="6" idx="2"/>
            </p:cNvCxnSpPr>
            <p:nvPr/>
          </p:nvCxnSpPr>
          <p:spPr>
            <a:xfrm>
              <a:off x="1607800" y="2998231"/>
              <a:ext cx="907854" cy="1"/>
            </a:xfrm>
            <a:prstGeom prst="straightConnector1">
              <a:avLst/>
            </a:prstGeom>
            <a:ln w="50800">
              <a:solidFill>
                <a:schemeClr val="accent4">
                  <a:lumMod val="75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69CCDA86-0665-021D-CE76-273ABE556A7A}"/>
                </a:ext>
              </a:extLst>
            </p:cNvPr>
            <p:cNvSpPr/>
            <p:nvPr/>
          </p:nvSpPr>
          <p:spPr>
            <a:xfrm>
              <a:off x="1331021" y="4358173"/>
              <a:ext cx="457200" cy="457200"/>
            </a:xfrm>
            <a:prstGeom prst="ellipse">
              <a:avLst/>
            </a:prstGeom>
            <a:solidFill>
              <a:schemeClr val="tx2">
                <a:lumMod val="40000"/>
                <a:lumOff val="60000"/>
                <a:alpha val="45000"/>
              </a:schemeClr>
            </a:solidFill>
            <a:ln w="254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AE4C120A-7186-55F6-D0BB-5095CA242EE3}"/>
                </a:ext>
              </a:extLst>
            </p:cNvPr>
            <p:cNvSpPr txBox="1"/>
            <p:nvPr/>
          </p:nvSpPr>
          <p:spPr>
            <a:xfrm>
              <a:off x="1407221" y="4411490"/>
              <a:ext cx="3048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c</a:t>
              </a:r>
            </a:p>
          </p:txBody>
        </p:sp>
        <p:cxnSp>
          <p:nvCxnSpPr>
            <p:cNvPr id="12" name="Straight Arrow Connector 11">
              <a:extLst>
                <a:ext uri="{FF2B5EF4-FFF2-40B4-BE49-F238E27FC236}">
                  <a16:creationId xmlns:a16="http://schemas.microsoft.com/office/drawing/2014/main" id="{218079EC-9306-E1B7-4D5E-2124660F27E0}"/>
                </a:ext>
              </a:extLst>
            </p:cNvPr>
            <p:cNvCxnSpPr>
              <a:stCxn id="10" idx="0"/>
              <a:endCxn id="5" idx="4"/>
            </p:cNvCxnSpPr>
            <p:nvPr/>
          </p:nvCxnSpPr>
          <p:spPr>
            <a:xfrm flipH="1" flipV="1">
              <a:off x="1353192" y="3226310"/>
              <a:ext cx="206430" cy="1131863"/>
            </a:xfrm>
            <a:prstGeom prst="straightConnector1">
              <a:avLst/>
            </a:prstGeom>
            <a:ln w="50800">
              <a:solidFill>
                <a:schemeClr val="accent4">
                  <a:lumMod val="75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Freeform 12">
              <a:extLst>
                <a:ext uri="{FF2B5EF4-FFF2-40B4-BE49-F238E27FC236}">
                  <a16:creationId xmlns:a16="http://schemas.microsoft.com/office/drawing/2014/main" id="{4C543E70-3AC6-072A-32F1-2C99D2311584}"/>
                </a:ext>
              </a:extLst>
            </p:cNvPr>
            <p:cNvSpPr/>
            <p:nvPr/>
          </p:nvSpPr>
          <p:spPr>
            <a:xfrm rot="14400000" flipV="1">
              <a:off x="2235748" y="4048164"/>
              <a:ext cx="2214014" cy="259308"/>
            </a:xfrm>
            <a:custGeom>
              <a:avLst/>
              <a:gdLst>
                <a:gd name="connsiteX0" fmla="*/ 1780032 w 1780032"/>
                <a:gd name="connsiteY0" fmla="*/ 0 h 573068"/>
                <a:gd name="connsiteX1" fmla="*/ 926592 w 1780032"/>
                <a:gd name="connsiteY1" fmla="*/ 573024 h 573068"/>
                <a:gd name="connsiteX2" fmla="*/ 0 w 1780032"/>
                <a:gd name="connsiteY2" fmla="*/ 24384 h 5730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780032" h="573068">
                  <a:moveTo>
                    <a:pt x="1780032" y="0"/>
                  </a:moveTo>
                  <a:cubicBezTo>
                    <a:pt x="1501648" y="284480"/>
                    <a:pt x="1223264" y="568960"/>
                    <a:pt x="926592" y="573024"/>
                  </a:cubicBezTo>
                  <a:cubicBezTo>
                    <a:pt x="629920" y="577088"/>
                    <a:pt x="314960" y="300736"/>
                    <a:pt x="0" y="24384"/>
                  </a:cubicBezTo>
                </a:path>
              </a:pathLst>
            </a:custGeom>
            <a:noFill/>
            <a:ln w="50800" cmpd="sng">
              <a:solidFill>
                <a:schemeClr val="accent4">
                  <a:lumMod val="75000"/>
                </a:schemeClr>
              </a:solidFill>
              <a:tailEnd type="triangle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F74870C2-523E-EFF7-C675-544499DC7ADA}"/>
                </a:ext>
              </a:extLst>
            </p:cNvPr>
            <p:cNvSpPr/>
            <p:nvPr/>
          </p:nvSpPr>
          <p:spPr>
            <a:xfrm>
              <a:off x="2450144" y="5166752"/>
              <a:ext cx="457200" cy="457200"/>
            </a:xfrm>
            <a:prstGeom prst="ellipse">
              <a:avLst/>
            </a:prstGeom>
            <a:solidFill>
              <a:schemeClr val="tx2">
                <a:lumMod val="40000"/>
                <a:lumOff val="60000"/>
                <a:alpha val="45000"/>
              </a:schemeClr>
            </a:solidFill>
            <a:ln w="254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54356258-712C-0789-6C1F-B9C16CC8FAA4}"/>
                </a:ext>
              </a:extLst>
            </p:cNvPr>
            <p:cNvSpPr/>
            <p:nvPr/>
          </p:nvSpPr>
          <p:spPr>
            <a:xfrm>
              <a:off x="3896676" y="5040868"/>
              <a:ext cx="457200" cy="457200"/>
            </a:xfrm>
            <a:prstGeom prst="ellipse">
              <a:avLst/>
            </a:prstGeom>
            <a:solidFill>
              <a:schemeClr val="tx2">
                <a:lumMod val="40000"/>
                <a:lumOff val="60000"/>
                <a:alpha val="45000"/>
              </a:schemeClr>
            </a:solidFill>
            <a:ln w="254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088BFDBF-200B-0CC9-D956-BFD1C0773964}"/>
                </a:ext>
              </a:extLst>
            </p:cNvPr>
            <p:cNvSpPr/>
            <p:nvPr/>
          </p:nvSpPr>
          <p:spPr>
            <a:xfrm>
              <a:off x="3615645" y="3872022"/>
              <a:ext cx="457200" cy="457200"/>
            </a:xfrm>
            <a:prstGeom prst="ellipse">
              <a:avLst/>
            </a:prstGeom>
            <a:solidFill>
              <a:schemeClr val="tx2">
                <a:lumMod val="40000"/>
                <a:lumOff val="60000"/>
                <a:alpha val="45000"/>
              </a:schemeClr>
            </a:solidFill>
            <a:ln w="254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96BF8821-1430-D285-9193-38D49C6E588E}"/>
                </a:ext>
              </a:extLst>
            </p:cNvPr>
            <p:cNvSpPr txBox="1"/>
            <p:nvPr/>
          </p:nvSpPr>
          <p:spPr>
            <a:xfrm>
              <a:off x="3988138" y="5119862"/>
              <a:ext cx="3048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f</a:t>
              </a:r>
            </a:p>
          </p:txBody>
        </p:sp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E3FE60BF-7784-541C-F9FD-CCF4A639DA5F}"/>
                </a:ext>
              </a:extLst>
            </p:cNvPr>
            <p:cNvSpPr txBox="1"/>
            <p:nvPr/>
          </p:nvSpPr>
          <p:spPr>
            <a:xfrm>
              <a:off x="3715805" y="3927875"/>
              <a:ext cx="3048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e</a:t>
              </a:r>
            </a:p>
          </p:txBody>
        </p:sp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21449668-06A4-634D-B274-ECE9349BB180}"/>
                </a:ext>
              </a:extLst>
            </p:cNvPr>
            <p:cNvSpPr txBox="1"/>
            <p:nvPr/>
          </p:nvSpPr>
          <p:spPr>
            <a:xfrm>
              <a:off x="2526344" y="5241770"/>
              <a:ext cx="3048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d</a:t>
              </a:r>
            </a:p>
          </p:txBody>
        </p:sp>
        <p:cxnSp>
          <p:nvCxnSpPr>
            <p:cNvPr id="20" name="Straight Arrow Connector 19">
              <a:extLst>
                <a:ext uri="{FF2B5EF4-FFF2-40B4-BE49-F238E27FC236}">
                  <a16:creationId xmlns:a16="http://schemas.microsoft.com/office/drawing/2014/main" id="{658FEFFA-08EF-91F2-F88C-C30E083F68D8}"/>
                </a:ext>
              </a:extLst>
            </p:cNvPr>
            <p:cNvCxnSpPr>
              <a:endCxn id="16" idx="2"/>
            </p:cNvCxnSpPr>
            <p:nvPr/>
          </p:nvCxnSpPr>
          <p:spPr>
            <a:xfrm flipV="1">
              <a:off x="1772391" y="4100622"/>
              <a:ext cx="1843254" cy="448403"/>
            </a:xfrm>
            <a:prstGeom prst="straightConnector1">
              <a:avLst/>
            </a:prstGeom>
            <a:ln w="50800">
              <a:solidFill>
                <a:schemeClr val="accent4">
                  <a:lumMod val="75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Arrow Connector 20">
              <a:extLst>
                <a:ext uri="{FF2B5EF4-FFF2-40B4-BE49-F238E27FC236}">
                  <a16:creationId xmlns:a16="http://schemas.microsoft.com/office/drawing/2014/main" id="{74915974-4AC8-76EB-5E75-DE9B20AC4085}"/>
                </a:ext>
              </a:extLst>
            </p:cNvPr>
            <p:cNvCxnSpPr>
              <a:stCxn id="6" idx="4"/>
              <a:endCxn id="14" idx="0"/>
            </p:cNvCxnSpPr>
            <p:nvPr/>
          </p:nvCxnSpPr>
          <p:spPr>
            <a:xfrm flipH="1">
              <a:off x="2678744" y="3226831"/>
              <a:ext cx="65510" cy="1939921"/>
            </a:xfrm>
            <a:prstGeom prst="straightConnector1">
              <a:avLst/>
            </a:prstGeom>
            <a:ln w="50800">
              <a:solidFill>
                <a:schemeClr val="accent4">
                  <a:lumMod val="75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Arrow Connector 21">
              <a:extLst>
                <a:ext uri="{FF2B5EF4-FFF2-40B4-BE49-F238E27FC236}">
                  <a16:creationId xmlns:a16="http://schemas.microsoft.com/office/drawing/2014/main" id="{3FEA641C-C25A-974C-79C9-68F031E6DDAE}"/>
                </a:ext>
              </a:extLst>
            </p:cNvPr>
            <p:cNvCxnSpPr>
              <a:endCxn id="15" idx="0"/>
            </p:cNvCxnSpPr>
            <p:nvPr/>
          </p:nvCxnSpPr>
          <p:spPr>
            <a:xfrm>
              <a:off x="3885615" y="4333029"/>
              <a:ext cx="239661" cy="707839"/>
            </a:xfrm>
            <a:prstGeom prst="straightConnector1">
              <a:avLst/>
            </a:prstGeom>
            <a:ln w="50800">
              <a:solidFill>
                <a:schemeClr val="accent4">
                  <a:lumMod val="75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Arrow Connector 22">
              <a:extLst>
                <a:ext uri="{FF2B5EF4-FFF2-40B4-BE49-F238E27FC236}">
                  <a16:creationId xmlns:a16="http://schemas.microsoft.com/office/drawing/2014/main" id="{33189868-9CFF-8ED0-0845-EE24619FA7B3}"/>
                </a:ext>
              </a:extLst>
            </p:cNvPr>
            <p:cNvCxnSpPr>
              <a:endCxn id="14" idx="7"/>
            </p:cNvCxnSpPr>
            <p:nvPr/>
          </p:nvCxnSpPr>
          <p:spPr>
            <a:xfrm flipH="1">
              <a:off x="2840389" y="4278078"/>
              <a:ext cx="835626" cy="955629"/>
            </a:xfrm>
            <a:prstGeom prst="straightConnector1">
              <a:avLst/>
            </a:prstGeom>
            <a:ln w="50800">
              <a:solidFill>
                <a:schemeClr val="accent4">
                  <a:lumMod val="75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4" name="Freeform 23">
            <a:extLst>
              <a:ext uri="{FF2B5EF4-FFF2-40B4-BE49-F238E27FC236}">
                <a16:creationId xmlns:a16="http://schemas.microsoft.com/office/drawing/2014/main" id="{503E99F9-7E50-DBA9-D2EF-432878AC8C1B}"/>
              </a:ext>
            </a:extLst>
          </p:cNvPr>
          <p:cNvSpPr/>
          <p:nvPr/>
        </p:nvSpPr>
        <p:spPr>
          <a:xfrm rot="13315538" flipH="1">
            <a:off x="2346158" y="3342403"/>
            <a:ext cx="1231917" cy="426466"/>
          </a:xfrm>
          <a:custGeom>
            <a:avLst/>
            <a:gdLst>
              <a:gd name="connsiteX0" fmla="*/ 1780032 w 1780032"/>
              <a:gd name="connsiteY0" fmla="*/ 0 h 573068"/>
              <a:gd name="connsiteX1" fmla="*/ 926592 w 1780032"/>
              <a:gd name="connsiteY1" fmla="*/ 573024 h 573068"/>
              <a:gd name="connsiteX2" fmla="*/ 0 w 1780032"/>
              <a:gd name="connsiteY2" fmla="*/ 24384 h 5730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780032" h="573068">
                <a:moveTo>
                  <a:pt x="1780032" y="0"/>
                </a:moveTo>
                <a:cubicBezTo>
                  <a:pt x="1501648" y="284480"/>
                  <a:pt x="1223264" y="568960"/>
                  <a:pt x="926592" y="573024"/>
                </a:cubicBezTo>
                <a:cubicBezTo>
                  <a:pt x="629920" y="577088"/>
                  <a:pt x="314960" y="300736"/>
                  <a:pt x="0" y="24384"/>
                </a:cubicBezTo>
              </a:path>
            </a:pathLst>
          </a:custGeom>
          <a:solidFill>
            <a:schemeClr val="bg1"/>
          </a:solidFill>
          <a:ln w="50800" cmpd="sng">
            <a:solidFill>
              <a:srgbClr val="FF0000"/>
            </a:solidFill>
            <a:tailEnd type="triangl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35A621EC-B27E-41A8-095D-D244E17AE074}"/>
              </a:ext>
            </a:extLst>
          </p:cNvPr>
          <p:cNvCxnSpPr/>
          <p:nvPr/>
        </p:nvCxnSpPr>
        <p:spPr>
          <a:xfrm flipH="1">
            <a:off x="2275579" y="5614862"/>
            <a:ext cx="1038771" cy="144291"/>
          </a:xfrm>
          <a:prstGeom prst="straightConnector1">
            <a:avLst/>
          </a:prstGeom>
          <a:ln w="508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E5505F23-C98B-1A32-4808-686443A6F7B0}"/>
              </a:ext>
            </a:extLst>
          </p:cNvPr>
          <p:cNvCxnSpPr>
            <a:stCxn id="6" idx="3"/>
            <a:endCxn id="10" idx="7"/>
          </p:cNvCxnSpPr>
          <p:nvPr/>
        </p:nvCxnSpPr>
        <p:spPr>
          <a:xfrm flipH="1">
            <a:off x="1016148" y="3415180"/>
            <a:ext cx="914613" cy="1293973"/>
          </a:xfrm>
          <a:prstGeom prst="straightConnector1">
            <a:avLst/>
          </a:prstGeom>
          <a:ln w="508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>
            <a:extLst>
              <a:ext uri="{FF2B5EF4-FFF2-40B4-BE49-F238E27FC236}">
                <a16:creationId xmlns:a16="http://schemas.microsoft.com/office/drawing/2014/main" id="{949030F6-5171-2094-7171-DB6D2CBEE8BF}"/>
              </a:ext>
            </a:extLst>
          </p:cNvPr>
          <p:cNvSpPr txBox="1"/>
          <p:nvPr/>
        </p:nvSpPr>
        <p:spPr>
          <a:xfrm>
            <a:off x="5322905" y="2867615"/>
            <a:ext cx="7546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Now?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273A49A7-281D-6FD5-B591-76730FCA0A31}"/>
              </a:ext>
            </a:extLst>
          </p:cNvPr>
          <p:cNvSpPr txBox="1"/>
          <p:nvPr/>
        </p:nvSpPr>
        <p:spPr>
          <a:xfrm>
            <a:off x="5286882" y="3224625"/>
            <a:ext cx="7546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Now?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67EE71D7-5824-3D8D-0845-A622094B50A7}"/>
              </a:ext>
            </a:extLst>
          </p:cNvPr>
          <p:cNvSpPr txBox="1"/>
          <p:nvPr/>
        </p:nvSpPr>
        <p:spPr>
          <a:xfrm>
            <a:off x="5258909" y="3556549"/>
            <a:ext cx="7546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Now?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EEC86BA6-0ED9-6C96-A9E7-DB0CB1476718}"/>
              </a:ext>
            </a:extLst>
          </p:cNvPr>
          <p:cNvSpPr txBox="1"/>
          <p:nvPr/>
        </p:nvSpPr>
        <p:spPr>
          <a:xfrm>
            <a:off x="6572275" y="3223179"/>
            <a:ext cx="10292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No, DAG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7A65B9AA-A61C-43E6-B1BB-4029D0FA15C4}"/>
              </a:ext>
            </a:extLst>
          </p:cNvPr>
          <p:cNvSpPr txBox="1"/>
          <p:nvPr/>
        </p:nvSpPr>
        <p:spPr>
          <a:xfrm>
            <a:off x="6555359" y="2886299"/>
            <a:ext cx="10292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No, DAG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C32FC531-FDBF-9018-31F8-900B9A96F4DC}"/>
              </a:ext>
            </a:extLst>
          </p:cNvPr>
          <p:cNvSpPr txBox="1"/>
          <p:nvPr/>
        </p:nvSpPr>
        <p:spPr>
          <a:xfrm>
            <a:off x="6555359" y="3598622"/>
            <a:ext cx="5276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Yes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DAFE7B23-70F6-1C5A-8594-53CD2DB43A92}"/>
              </a:ext>
            </a:extLst>
          </p:cNvPr>
          <p:cNvSpPr txBox="1"/>
          <p:nvPr/>
        </p:nvSpPr>
        <p:spPr>
          <a:xfrm>
            <a:off x="5258909" y="2514228"/>
            <a:ext cx="7546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Now?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C74DA5D8-2C41-A858-57A8-D62080FF2161}"/>
              </a:ext>
            </a:extLst>
          </p:cNvPr>
          <p:cNvSpPr txBox="1"/>
          <p:nvPr/>
        </p:nvSpPr>
        <p:spPr>
          <a:xfrm>
            <a:off x="6596533" y="2514228"/>
            <a:ext cx="10292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No, DAG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38B27E86-901B-7220-E943-2704EEDCA2DA}"/>
              </a:ext>
            </a:extLst>
          </p:cNvPr>
          <p:cNvSpPr txBox="1"/>
          <p:nvPr/>
        </p:nvSpPr>
        <p:spPr>
          <a:xfrm>
            <a:off x="4364867" y="4372907"/>
            <a:ext cx="4725913" cy="1938992"/>
          </a:xfrm>
          <a:prstGeom prst="rect">
            <a:avLst/>
          </a:prstGeom>
          <a:noFill/>
          <a:ln w="28575">
            <a:solidFill>
              <a:schemeClr val="accent3"/>
            </a:solidFill>
          </a:ln>
        </p:spPr>
        <p:txBody>
          <a:bodyPr wrap="square" rtlCol="0">
            <a:spAutoFit/>
          </a:bodyPr>
          <a:lstStyle/>
          <a:p>
            <a:r>
              <a:rPr lang="en-US" sz="2000" b="1" dirty="0"/>
              <a:t>  Graph Algorithm: </a:t>
            </a:r>
          </a:p>
          <a:p>
            <a:r>
              <a:rPr lang="en-US" sz="2000" b="1" dirty="0"/>
              <a:t>  For each vertex v {</a:t>
            </a:r>
          </a:p>
          <a:p>
            <a:r>
              <a:rPr lang="en-US" sz="2000" dirty="0"/>
              <a:t>     trace paths from v</a:t>
            </a:r>
          </a:p>
          <a:p>
            <a:r>
              <a:rPr lang="en-US" sz="2000" dirty="0"/>
              <a:t>     see if you revisit a node on the path</a:t>
            </a:r>
          </a:p>
          <a:p>
            <a:r>
              <a:rPr lang="en-US" sz="2000" dirty="0"/>
              <a:t>     each path must end or revisit (why?) </a:t>
            </a:r>
          </a:p>
          <a:p>
            <a:pPr>
              <a:spcAft>
                <a:spcPts val="600"/>
              </a:spcAft>
            </a:pPr>
            <a:r>
              <a:rPr lang="en-US" sz="2000" b="1" dirty="0"/>
              <a:t>  }</a:t>
            </a:r>
            <a:endParaRPr lang="en-US" sz="400" b="1" dirty="0"/>
          </a:p>
        </p:txBody>
      </p:sp>
    </p:spTree>
    <p:extLst>
      <p:ext uri="{BB962C8B-B14F-4D97-AF65-F5344CB8AC3E}">
        <p14:creationId xmlns:p14="http://schemas.microsoft.com/office/powerpoint/2010/main" val="12186002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animBg="1"/>
      <p:bldP spid="27" grpId="0"/>
      <p:bldP spid="28" grpId="0"/>
      <p:bldP spid="29" grpId="0"/>
      <p:bldP spid="30" grpId="0"/>
      <p:bldP spid="31" grpId="0"/>
      <p:bldP spid="32" grpId="0"/>
      <p:bldP spid="33" grpId="0"/>
      <p:bldP spid="34" grpId="0"/>
      <p:bldP spid="35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Connected - Undirected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4625456"/>
          </a:xfrm>
        </p:spPr>
        <p:txBody>
          <a:bodyPr>
            <a:normAutofit/>
          </a:bodyPr>
          <a:lstStyle/>
          <a:p>
            <a:pPr marL="452628" indent="-342900">
              <a:spcBef>
                <a:spcPts val="0"/>
              </a:spcBef>
              <a:spcAft>
                <a:spcPts val="600"/>
              </a:spcAft>
            </a:pPr>
            <a:r>
              <a:rPr lang="en-US" sz="2400" dirty="0">
                <a:solidFill>
                  <a:srgbClr val="0070C0"/>
                </a:solidFill>
              </a:rPr>
              <a:t>Connected</a:t>
            </a:r>
          </a:p>
          <a:p>
            <a:pPr marL="909828" lvl="1" indent="-342900">
              <a:spcBef>
                <a:spcPts val="0"/>
              </a:spcBef>
            </a:pPr>
            <a:r>
              <a:rPr lang="en-US" sz="2000" dirty="0"/>
              <a:t>Has a path from every vertex to every other vertex</a:t>
            </a:r>
          </a:p>
        </p:txBody>
      </p:sp>
      <p:grpSp>
        <p:nvGrpSpPr>
          <p:cNvPr id="60" name="Group 59"/>
          <p:cNvGrpSpPr/>
          <p:nvPr/>
        </p:nvGrpSpPr>
        <p:grpSpPr>
          <a:xfrm>
            <a:off x="612852" y="2692356"/>
            <a:ext cx="2883082" cy="2403311"/>
            <a:chOff x="1124592" y="2769109"/>
            <a:chExt cx="3229284" cy="2861692"/>
          </a:xfrm>
        </p:grpSpPr>
        <p:sp>
          <p:nvSpPr>
            <p:cNvPr id="10" name="Oval 9"/>
            <p:cNvSpPr/>
            <p:nvPr/>
          </p:nvSpPr>
          <p:spPr>
            <a:xfrm>
              <a:off x="1124592" y="2769109"/>
              <a:ext cx="457200" cy="457201"/>
            </a:xfrm>
            <a:prstGeom prst="ellipse">
              <a:avLst/>
            </a:prstGeom>
            <a:solidFill>
              <a:schemeClr val="tx2">
                <a:lumMod val="40000"/>
                <a:lumOff val="60000"/>
                <a:alpha val="45000"/>
              </a:schemeClr>
            </a:solidFill>
            <a:ln w="254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Oval 10"/>
            <p:cNvSpPr/>
            <p:nvPr/>
          </p:nvSpPr>
          <p:spPr>
            <a:xfrm>
              <a:off x="2515654" y="2769631"/>
              <a:ext cx="457200" cy="457200"/>
            </a:xfrm>
            <a:prstGeom prst="ellipse">
              <a:avLst/>
            </a:prstGeom>
            <a:solidFill>
              <a:schemeClr val="tx2">
                <a:lumMod val="40000"/>
                <a:lumOff val="60000"/>
                <a:alpha val="45000"/>
              </a:schemeClr>
            </a:solidFill>
            <a:ln w="254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2604886" y="2859732"/>
              <a:ext cx="304800" cy="43977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b</a:t>
              </a:r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1178621" y="2789415"/>
              <a:ext cx="304800" cy="43977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a</a:t>
              </a:r>
            </a:p>
          </p:txBody>
        </p:sp>
        <p:cxnSp>
          <p:nvCxnSpPr>
            <p:cNvPr id="19" name="Straight Arrow Connector 18"/>
            <p:cNvCxnSpPr>
              <a:endCxn id="11" idx="2"/>
            </p:cNvCxnSpPr>
            <p:nvPr/>
          </p:nvCxnSpPr>
          <p:spPr>
            <a:xfrm>
              <a:off x="1607800" y="2998231"/>
              <a:ext cx="907854" cy="1"/>
            </a:xfrm>
            <a:prstGeom prst="straightConnector1">
              <a:avLst/>
            </a:prstGeom>
            <a:ln w="50800">
              <a:solidFill>
                <a:schemeClr val="accent4">
                  <a:lumMod val="75000"/>
                </a:schemeClr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8" name="Oval 27"/>
            <p:cNvSpPr/>
            <p:nvPr/>
          </p:nvSpPr>
          <p:spPr>
            <a:xfrm>
              <a:off x="1331021" y="4358173"/>
              <a:ext cx="457200" cy="457200"/>
            </a:xfrm>
            <a:prstGeom prst="ellipse">
              <a:avLst/>
            </a:prstGeom>
            <a:solidFill>
              <a:schemeClr val="tx2">
                <a:lumMod val="40000"/>
                <a:lumOff val="60000"/>
                <a:alpha val="45000"/>
              </a:schemeClr>
            </a:solidFill>
            <a:ln w="254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1407221" y="4411490"/>
              <a:ext cx="304800" cy="43977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c</a:t>
              </a:r>
            </a:p>
          </p:txBody>
        </p:sp>
        <p:cxnSp>
          <p:nvCxnSpPr>
            <p:cNvPr id="31" name="Straight Arrow Connector 30"/>
            <p:cNvCxnSpPr>
              <a:stCxn id="28" idx="0"/>
              <a:endCxn id="10" idx="4"/>
            </p:cNvCxnSpPr>
            <p:nvPr/>
          </p:nvCxnSpPr>
          <p:spPr>
            <a:xfrm flipH="1" flipV="1">
              <a:off x="1353192" y="3226310"/>
              <a:ext cx="206430" cy="1131863"/>
            </a:xfrm>
            <a:prstGeom prst="straightConnector1">
              <a:avLst/>
            </a:prstGeom>
            <a:ln w="50800">
              <a:solidFill>
                <a:schemeClr val="accent4">
                  <a:lumMod val="75000"/>
                </a:schemeClr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8" name="Oval 37"/>
            <p:cNvSpPr/>
            <p:nvPr/>
          </p:nvSpPr>
          <p:spPr>
            <a:xfrm>
              <a:off x="2450144" y="5166752"/>
              <a:ext cx="457200" cy="457200"/>
            </a:xfrm>
            <a:prstGeom prst="ellipse">
              <a:avLst/>
            </a:prstGeom>
            <a:solidFill>
              <a:schemeClr val="tx2">
                <a:lumMod val="40000"/>
                <a:lumOff val="60000"/>
                <a:alpha val="45000"/>
              </a:schemeClr>
            </a:solidFill>
            <a:ln w="254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Oval 47"/>
            <p:cNvSpPr/>
            <p:nvPr/>
          </p:nvSpPr>
          <p:spPr>
            <a:xfrm>
              <a:off x="3896676" y="5040868"/>
              <a:ext cx="457200" cy="457200"/>
            </a:xfrm>
            <a:prstGeom prst="ellipse">
              <a:avLst/>
            </a:prstGeom>
            <a:solidFill>
              <a:schemeClr val="tx2">
                <a:lumMod val="40000"/>
                <a:lumOff val="60000"/>
                <a:alpha val="45000"/>
              </a:schemeClr>
            </a:solidFill>
            <a:ln w="254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Oval 50"/>
            <p:cNvSpPr/>
            <p:nvPr/>
          </p:nvSpPr>
          <p:spPr>
            <a:xfrm>
              <a:off x="3615645" y="3872022"/>
              <a:ext cx="457200" cy="457200"/>
            </a:xfrm>
            <a:prstGeom prst="ellipse">
              <a:avLst/>
            </a:prstGeom>
            <a:solidFill>
              <a:schemeClr val="tx2">
                <a:lumMod val="40000"/>
                <a:lumOff val="60000"/>
                <a:alpha val="45000"/>
              </a:schemeClr>
            </a:solidFill>
            <a:ln w="254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TextBox 51"/>
            <p:cNvSpPr txBox="1"/>
            <p:nvPr/>
          </p:nvSpPr>
          <p:spPr>
            <a:xfrm>
              <a:off x="4020970" y="5130356"/>
              <a:ext cx="304800" cy="43977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f</a:t>
              </a:r>
            </a:p>
          </p:txBody>
        </p:sp>
        <p:sp>
          <p:nvSpPr>
            <p:cNvPr id="53" name="TextBox 52"/>
            <p:cNvSpPr txBox="1"/>
            <p:nvPr/>
          </p:nvSpPr>
          <p:spPr>
            <a:xfrm>
              <a:off x="3689097" y="3915956"/>
              <a:ext cx="304800" cy="43977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e</a:t>
              </a:r>
            </a:p>
          </p:txBody>
        </p:sp>
        <p:sp>
          <p:nvSpPr>
            <p:cNvPr id="54" name="TextBox 53"/>
            <p:cNvSpPr txBox="1"/>
            <p:nvPr/>
          </p:nvSpPr>
          <p:spPr>
            <a:xfrm>
              <a:off x="2515654" y="5191027"/>
              <a:ext cx="304800" cy="43977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d</a:t>
              </a:r>
            </a:p>
          </p:txBody>
        </p:sp>
        <p:cxnSp>
          <p:nvCxnSpPr>
            <p:cNvPr id="55" name="Straight Arrow Connector 54"/>
            <p:cNvCxnSpPr>
              <a:endCxn id="51" idx="2"/>
            </p:cNvCxnSpPr>
            <p:nvPr/>
          </p:nvCxnSpPr>
          <p:spPr>
            <a:xfrm flipV="1">
              <a:off x="1772391" y="4100622"/>
              <a:ext cx="1843254" cy="448403"/>
            </a:xfrm>
            <a:prstGeom prst="straightConnector1">
              <a:avLst/>
            </a:prstGeom>
            <a:ln w="50800">
              <a:solidFill>
                <a:schemeClr val="accent4">
                  <a:lumMod val="75000"/>
                </a:schemeClr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Arrow Connector 55"/>
            <p:cNvCxnSpPr>
              <a:stCxn id="11" idx="4"/>
              <a:endCxn id="38" idx="0"/>
            </p:cNvCxnSpPr>
            <p:nvPr/>
          </p:nvCxnSpPr>
          <p:spPr>
            <a:xfrm flipH="1">
              <a:off x="2678744" y="3226831"/>
              <a:ext cx="65510" cy="1939921"/>
            </a:xfrm>
            <a:prstGeom prst="straightConnector1">
              <a:avLst/>
            </a:prstGeom>
            <a:ln w="50800">
              <a:solidFill>
                <a:schemeClr val="accent4">
                  <a:lumMod val="75000"/>
                </a:schemeClr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Arrow Connector 56"/>
            <p:cNvCxnSpPr>
              <a:endCxn id="48" idx="0"/>
            </p:cNvCxnSpPr>
            <p:nvPr/>
          </p:nvCxnSpPr>
          <p:spPr>
            <a:xfrm>
              <a:off x="3885615" y="4333029"/>
              <a:ext cx="239661" cy="707839"/>
            </a:xfrm>
            <a:prstGeom prst="straightConnector1">
              <a:avLst/>
            </a:prstGeom>
            <a:ln w="50800">
              <a:solidFill>
                <a:schemeClr val="accent4">
                  <a:lumMod val="75000"/>
                </a:schemeClr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Arrow Connector 57"/>
            <p:cNvCxnSpPr>
              <a:endCxn id="28" idx="7"/>
            </p:cNvCxnSpPr>
            <p:nvPr/>
          </p:nvCxnSpPr>
          <p:spPr>
            <a:xfrm flipH="1">
              <a:off x="1721266" y="3199398"/>
              <a:ext cx="891606" cy="1225730"/>
            </a:xfrm>
            <a:prstGeom prst="straightConnector1">
              <a:avLst/>
            </a:prstGeom>
            <a:ln w="50800">
              <a:solidFill>
                <a:schemeClr val="accent4">
                  <a:lumMod val="75000"/>
                </a:schemeClr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1" name="TextBox 60"/>
          <p:cNvSpPr txBox="1"/>
          <p:nvPr/>
        </p:nvSpPr>
        <p:spPr>
          <a:xfrm>
            <a:off x="1847487" y="5526154"/>
            <a:ext cx="183864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rgbClr val="BE442C"/>
                </a:solidFill>
                <a:latin typeface="Segoe Print" panose="02000600000000000000" pitchFamily="2" charset="0"/>
              </a:rPr>
              <a:t>connected</a:t>
            </a:r>
            <a:endParaRPr lang="en-US" sz="2000" b="1" dirty="0">
              <a:solidFill>
                <a:srgbClr val="0070C0"/>
              </a:solidFill>
              <a:latin typeface="Segoe Print" panose="02000600000000000000" pitchFamily="2" charset="0"/>
            </a:endParaRPr>
          </a:p>
        </p:txBody>
      </p:sp>
      <p:sp>
        <p:nvSpPr>
          <p:cNvPr id="85" name="TextBox 84"/>
          <p:cNvSpPr txBox="1"/>
          <p:nvPr/>
        </p:nvSpPr>
        <p:spPr>
          <a:xfrm>
            <a:off x="5360829" y="5582016"/>
            <a:ext cx="211181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rgbClr val="BE442C"/>
                </a:solidFill>
                <a:latin typeface="Segoe Print" panose="02000600000000000000" pitchFamily="2" charset="0"/>
              </a:rPr>
              <a:t>Not connected</a:t>
            </a:r>
            <a:endParaRPr lang="en-US" sz="2000" b="1" dirty="0">
              <a:solidFill>
                <a:srgbClr val="C00000"/>
              </a:solidFill>
              <a:latin typeface="Segoe Print" panose="02000600000000000000" pitchFamily="2" charset="0"/>
            </a:endParaRPr>
          </a:p>
        </p:txBody>
      </p:sp>
      <p:grpSp>
        <p:nvGrpSpPr>
          <p:cNvPr id="49" name="Group 48"/>
          <p:cNvGrpSpPr/>
          <p:nvPr/>
        </p:nvGrpSpPr>
        <p:grpSpPr>
          <a:xfrm>
            <a:off x="5029200" y="2717374"/>
            <a:ext cx="2883082" cy="2403311"/>
            <a:chOff x="1124592" y="2769109"/>
            <a:chExt cx="3229284" cy="2861692"/>
          </a:xfrm>
        </p:grpSpPr>
        <p:sp>
          <p:nvSpPr>
            <p:cNvPr id="50" name="Oval 49"/>
            <p:cNvSpPr/>
            <p:nvPr/>
          </p:nvSpPr>
          <p:spPr>
            <a:xfrm>
              <a:off x="1124592" y="2769109"/>
              <a:ext cx="457200" cy="457201"/>
            </a:xfrm>
            <a:prstGeom prst="ellipse">
              <a:avLst/>
            </a:prstGeom>
            <a:solidFill>
              <a:schemeClr val="tx2">
                <a:lumMod val="40000"/>
                <a:lumOff val="60000"/>
                <a:alpha val="45000"/>
              </a:schemeClr>
            </a:solidFill>
            <a:ln w="254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Oval 58"/>
            <p:cNvSpPr/>
            <p:nvPr/>
          </p:nvSpPr>
          <p:spPr>
            <a:xfrm>
              <a:off x="2515654" y="2769631"/>
              <a:ext cx="457200" cy="457200"/>
            </a:xfrm>
            <a:prstGeom prst="ellipse">
              <a:avLst/>
            </a:prstGeom>
            <a:solidFill>
              <a:schemeClr val="tx2">
                <a:lumMod val="40000"/>
                <a:lumOff val="60000"/>
                <a:alpha val="45000"/>
              </a:schemeClr>
            </a:solidFill>
            <a:ln w="254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TextBox 61"/>
            <p:cNvSpPr txBox="1"/>
            <p:nvPr/>
          </p:nvSpPr>
          <p:spPr>
            <a:xfrm>
              <a:off x="2604886" y="2859732"/>
              <a:ext cx="304800" cy="43977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b</a:t>
              </a:r>
            </a:p>
          </p:txBody>
        </p:sp>
        <p:sp>
          <p:nvSpPr>
            <p:cNvPr id="63" name="TextBox 62"/>
            <p:cNvSpPr txBox="1"/>
            <p:nvPr/>
          </p:nvSpPr>
          <p:spPr>
            <a:xfrm>
              <a:off x="1178621" y="2789415"/>
              <a:ext cx="304800" cy="43977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a</a:t>
              </a:r>
            </a:p>
          </p:txBody>
        </p:sp>
        <p:cxnSp>
          <p:nvCxnSpPr>
            <p:cNvPr id="64" name="Straight Arrow Connector 63"/>
            <p:cNvCxnSpPr>
              <a:endCxn id="59" idx="2"/>
            </p:cNvCxnSpPr>
            <p:nvPr/>
          </p:nvCxnSpPr>
          <p:spPr>
            <a:xfrm>
              <a:off x="1607800" y="2998231"/>
              <a:ext cx="907854" cy="1"/>
            </a:xfrm>
            <a:prstGeom prst="straightConnector1">
              <a:avLst/>
            </a:prstGeom>
            <a:ln w="50800">
              <a:solidFill>
                <a:schemeClr val="accent4">
                  <a:lumMod val="75000"/>
                </a:schemeClr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3" name="Oval 72"/>
            <p:cNvSpPr/>
            <p:nvPr/>
          </p:nvSpPr>
          <p:spPr>
            <a:xfrm>
              <a:off x="1331021" y="4358173"/>
              <a:ext cx="457200" cy="457200"/>
            </a:xfrm>
            <a:prstGeom prst="ellipse">
              <a:avLst/>
            </a:prstGeom>
            <a:solidFill>
              <a:schemeClr val="tx2">
                <a:lumMod val="40000"/>
                <a:lumOff val="60000"/>
                <a:alpha val="45000"/>
              </a:schemeClr>
            </a:solidFill>
            <a:ln w="254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4" name="TextBox 83"/>
            <p:cNvSpPr txBox="1"/>
            <p:nvPr/>
          </p:nvSpPr>
          <p:spPr>
            <a:xfrm>
              <a:off x="1407221" y="4411490"/>
              <a:ext cx="304800" cy="43977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c</a:t>
              </a:r>
            </a:p>
          </p:txBody>
        </p:sp>
        <p:cxnSp>
          <p:nvCxnSpPr>
            <p:cNvPr id="86" name="Straight Arrow Connector 85"/>
            <p:cNvCxnSpPr>
              <a:stCxn id="73" idx="0"/>
              <a:endCxn id="50" idx="4"/>
            </p:cNvCxnSpPr>
            <p:nvPr/>
          </p:nvCxnSpPr>
          <p:spPr>
            <a:xfrm flipH="1" flipV="1">
              <a:off x="1353192" y="3226310"/>
              <a:ext cx="206430" cy="1131863"/>
            </a:xfrm>
            <a:prstGeom prst="straightConnector1">
              <a:avLst/>
            </a:prstGeom>
            <a:ln w="50800">
              <a:solidFill>
                <a:schemeClr val="accent4">
                  <a:lumMod val="75000"/>
                </a:schemeClr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7" name="Oval 86"/>
            <p:cNvSpPr/>
            <p:nvPr/>
          </p:nvSpPr>
          <p:spPr>
            <a:xfrm>
              <a:off x="2450144" y="5166752"/>
              <a:ext cx="457200" cy="457200"/>
            </a:xfrm>
            <a:prstGeom prst="ellipse">
              <a:avLst/>
            </a:prstGeom>
            <a:solidFill>
              <a:schemeClr val="tx2">
                <a:lumMod val="40000"/>
                <a:lumOff val="60000"/>
                <a:alpha val="45000"/>
              </a:schemeClr>
            </a:solidFill>
            <a:ln w="254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8" name="Oval 87"/>
            <p:cNvSpPr/>
            <p:nvPr/>
          </p:nvSpPr>
          <p:spPr>
            <a:xfrm>
              <a:off x="3896676" y="5040868"/>
              <a:ext cx="457200" cy="457200"/>
            </a:xfrm>
            <a:prstGeom prst="ellipse">
              <a:avLst/>
            </a:prstGeom>
            <a:solidFill>
              <a:schemeClr val="tx2">
                <a:lumMod val="40000"/>
                <a:lumOff val="60000"/>
                <a:alpha val="45000"/>
              </a:schemeClr>
            </a:solidFill>
            <a:ln w="254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9" name="Oval 88"/>
            <p:cNvSpPr/>
            <p:nvPr/>
          </p:nvSpPr>
          <p:spPr>
            <a:xfrm>
              <a:off x="3615645" y="3872022"/>
              <a:ext cx="457200" cy="457200"/>
            </a:xfrm>
            <a:prstGeom prst="ellipse">
              <a:avLst/>
            </a:prstGeom>
            <a:solidFill>
              <a:schemeClr val="tx2">
                <a:lumMod val="40000"/>
                <a:lumOff val="60000"/>
                <a:alpha val="45000"/>
              </a:schemeClr>
            </a:solidFill>
            <a:ln w="254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0" name="TextBox 89"/>
            <p:cNvSpPr txBox="1"/>
            <p:nvPr/>
          </p:nvSpPr>
          <p:spPr>
            <a:xfrm>
              <a:off x="4020970" y="5130356"/>
              <a:ext cx="304800" cy="43977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f</a:t>
              </a:r>
            </a:p>
          </p:txBody>
        </p:sp>
        <p:sp>
          <p:nvSpPr>
            <p:cNvPr id="91" name="TextBox 90"/>
            <p:cNvSpPr txBox="1"/>
            <p:nvPr/>
          </p:nvSpPr>
          <p:spPr>
            <a:xfrm>
              <a:off x="3689097" y="3915956"/>
              <a:ext cx="304800" cy="43977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e</a:t>
              </a:r>
            </a:p>
          </p:txBody>
        </p:sp>
        <p:sp>
          <p:nvSpPr>
            <p:cNvPr id="92" name="TextBox 91"/>
            <p:cNvSpPr txBox="1"/>
            <p:nvPr/>
          </p:nvSpPr>
          <p:spPr>
            <a:xfrm>
              <a:off x="2515654" y="5191027"/>
              <a:ext cx="304800" cy="43977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d</a:t>
              </a:r>
            </a:p>
          </p:txBody>
        </p:sp>
        <p:cxnSp>
          <p:nvCxnSpPr>
            <p:cNvPr id="94" name="Straight Arrow Connector 93"/>
            <p:cNvCxnSpPr>
              <a:stCxn id="59" idx="4"/>
              <a:endCxn id="87" idx="0"/>
            </p:cNvCxnSpPr>
            <p:nvPr/>
          </p:nvCxnSpPr>
          <p:spPr>
            <a:xfrm flipH="1">
              <a:off x="2678744" y="3226831"/>
              <a:ext cx="65510" cy="1939921"/>
            </a:xfrm>
            <a:prstGeom prst="straightConnector1">
              <a:avLst/>
            </a:prstGeom>
            <a:ln w="50800">
              <a:solidFill>
                <a:schemeClr val="accent4">
                  <a:lumMod val="75000"/>
                </a:schemeClr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5" name="Straight Arrow Connector 94"/>
            <p:cNvCxnSpPr>
              <a:endCxn id="88" idx="0"/>
            </p:cNvCxnSpPr>
            <p:nvPr/>
          </p:nvCxnSpPr>
          <p:spPr>
            <a:xfrm>
              <a:off x="3885615" y="4333029"/>
              <a:ext cx="239661" cy="707839"/>
            </a:xfrm>
            <a:prstGeom prst="straightConnector1">
              <a:avLst/>
            </a:prstGeom>
            <a:ln w="50800">
              <a:solidFill>
                <a:schemeClr val="accent4">
                  <a:lumMod val="75000"/>
                </a:schemeClr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6" name="Straight Arrow Connector 95"/>
            <p:cNvCxnSpPr>
              <a:endCxn id="73" idx="7"/>
            </p:cNvCxnSpPr>
            <p:nvPr/>
          </p:nvCxnSpPr>
          <p:spPr>
            <a:xfrm flipH="1">
              <a:off x="1721266" y="3199398"/>
              <a:ext cx="891606" cy="1225730"/>
            </a:xfrm>
            <a:prstGeom prst="straightConnector1">
              <a:avLst/>
            </a:prstGeom>
            <a:ln w="50800">
              <a:solidFill>
                <a:schemeClr val="accent4">
                  <a:lumMod val="75000"/>
                </a:schemeClr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1370325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"/>
                            </p:stCondLst>
                            <p:childTnLst>
                              <p:par>
                                <p:cTn id="2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  <p:bldP spid="61" grpId="0"/>
      <p:bldP spid="85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Connected - Directed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4625456"/>
          </a:xfrm>
        </p:spPr>
        <p:txBody>
          <a:bodyPr>
            <a:normAutofit/>
          </a:bodyPr>
          <a:lstStyle/>
          <a:p>
            <a:pPr marL="452628" indent="-342900">
              <a:spcBef>
                <a:spcPts val="0"/>
              </a:spcBef>
            </a:pPr>
            <a:r>
              <a:rPr lang="en-US" sz="2400" dirty="0">
                <a:solidFill>
                  <a:srgbClr val="0070C0"/>
                </a:solidFill>
              </a:rPr>
              <a:t>Strongly Connected </a:t>
            </a:r>
          </a:p>
          <a:p>
            <a:pPr marL="909828" lvl="1" indent="-342900">
              <a:spcBef>
                <a:spcPts val="0"/>
              </a:spcBef>
            </a:pPr>
            <a:r>
              <a:rPr lang="en-US" sz="2000" dirty="0"/>
              <a:t>Has a path from every vertex to every other vertex</a:t>
            </a:r>
          </a:p>
        </p:txBody>
      </p:sp>
      <p:grpSp>
        <p:nvGrpSpPr>
          <p:cNvPr id="60" name="Group 59"/>
          <p:cNvGrpSpPr/>
          <p:nvPr/>
        </p:nvGrpSpPr>
        <p:grpSpPr>
          <a:xfrm>
            <a:off x="1440640" y="2987853"/>
            <a:ext cx="1867219" cy="2058499"/>
            <a:chOff x="1124592" y="2769109"/>
            <a:chExt cx="2091436" cy="2451114"/>
          </a:xfrm>
        </p:grpSpPr>
        <p:sp>
          <p:nvSpPr>
            <p:cNvPr id="10" name="Oval 9"/>
            <p:cNvSpPr/>
            <p:nvPr/>
          </p:nvSpPr>
          <p:spPr>
            <a:xfrm>
              <a:off x="1124592" y="2769109"/>
              <a:ext cx="457200" cy="457201"/>
            </a:xfrm>
            <a:prstGeom prst="ellipse">
              <a:avLst/>
            </a:prstGeom>
            <a:solidFill>
              <a:schemeClr val="tx2">
                <a:lumMod val="40000"/>
                <a:lumOff val="60000"/>
                <a:alpha val="45000"/>
              </a:schemeClr>
            </a:solidFill>
            <a:ln w="254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Oval 10"/>
            <p:cNvSpPr/>
            <p:nvPr/>
          </p:nvSpPr>
          <p:spPr>
            <a:xfrm>
              <a:off x="2744271" y="2769977"/>
              <a:ext cx="457200" cy="457201"/>
            </a:xfrm>
            <a:prstGeom prst="ellipse">
              <a:avLst/>
            </a:prstGeom>
            <a:solidFill>
              <a:schemeClr val="tx2">
                <a:lumMod val="40000"/>
                <a:lumOff val="60000"/>
                <a:alpha val="45000"/>
              </a:schemeClr>
            </a:solidFill>
            <a:ln w="254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2801616" y="2791719"/>
              <a:ext cx="304800" cy="43977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d</a:t>
              </a:r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1178621" y="2789414"/>
              <a:ext cx="304800" cy="43977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a</a:t>
              </a:r>
            </a:p>
          </p:txBody>
        </p:sp>
        <p:cxnSp>
          <p:nvCxnSpPr>
            <p:cNvPr id="19" name="Straight Arrow Connector 18"/>
            <p:cNvCxnSpPr>
              <a:stCxn id="10" idx="6"/>
              <a:endCxn id="11" idx="2"/>
            </p:cNvCxnSpPr>
            <p:nvPr/>
          </p:nvCxnSpPr>
          <p:spPr>
            <a:xfrm>
              <a:off x="1581792" y="2997710"/>
              <a:ext cx="1162479" cy="868"/>
            </a:xfrm>
            <a:prstGeom prst="straightConnector1">
              <a:avLst/>
            </a:prstGeom>
            <a:ln w="50800">
              <a:solidFill>
                <a:schemeClr val="accent4">
                  <a:lumMod val="75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8" name="Oval 27"/>
            <p:cNvSpPr/>
            <p:nvPr/>
          </p:nvSpPr>
          <p:spPr>
            <a:xfrm>
              <a:off x="1143447" y="4728248"/>
              <a:ext cx="457200" cy="457201"/>
            </a:xfrm>
            <a:prstGeom prst="ellipse">
              <a:avLst/>
            </a:prstGeom>
            <a:solidFill>
              <a:schemeClr val="tx2">
                <a:lumMod val="40000"/>
                <a:lumOff val="60000"/>
                <a:alpha val="45000"/>
              </a:schemeClr>
            </a:solidFill>
            <a:ln w="254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1204506" y="4751786"/>
              <a:ext cx="304800" cy="43977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b</a:t>
              </a:r>
            </a:p>
          </p:txBody>
        </p:sp>
        <p:cxnSp>
          <p:nvCxnSpPr>
            <p:cNvPr id="31" name="Straight Arrow Connector 30"/>
            <p:cNvCxnSpPr>
              <a:stCxn id="10" idx="4"/>
              <a:endCxn id="28" idx="0"/>
            </p:cNvCxnSpPr>
            <p:nvPr/>
          </p:nvCxnSpPr>
          <p:spPr>
            <a:xfrm>
              <a:off x="1353193" y="3226310"/>
              <a:ext cx="18855" cy="1501939"/>
            </a:xfrm>
            <a:prstGeom prst="straightConnector1">
              <a:avLst/>
            </a:prstGeom>
            <a:ln w="50800">
              <a:solidFill>
                <a:schemeClr val="accent4">
                  <a:lumMod val="75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8" name="Oval 37"/>
            <p:cNvSpPr/>
            <p:nvPr/>
          </p:nvSpPr>
          <p:spPr>
            <a:xfrm>
              <a:off x="2758828" y="4748554"/>
              <a:ext cx="457200" cy="457199"/>
            </a:xfrm>
            <a:prstGeom prst="ellipse">
              <a:avLst/>
            </a:prstGeom>
            <a:solidFill>
              <a:schemeClr val="tx2">
                <a:lumMod val="40000"/>
                <a:lumOff val="60000"/>
                <a:alpha val="45000"/>
              </a:schemeClr>
            </a:solidFill>
            <a:ln w="254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TextBox 53"/>
            <p:cNvSpPr txBox="1"/>
            <p:nvPr/>
          </p:nvSpPr>
          <p:spPr>
            <a:xfrm>
              <a:off x="2825648" y="4780449"/>
              <a:ext cx="304800" cy="43977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c</a:t>
              </a:r>
            </a:p>
          </p:txBody>
        </p:sp>
        <p:cxnSp>
          <p:nvCxnSpPr>
            <p:cNvPr id="55" name="Straight Arrow Connector 54"/>
            <p:cNvCxnSpPr>
              <a:stCxn id="11" idx="4"/>
              <a:endCxn id="38" idx="0"/>
            </p:cNvCxnSpPr>
            <p:nvPr/>
          </p:nvCxnSpPr>
          <p:spPr>
            <a:xfrm>
              <a:off x="2972872" y="3227178"/>
              <a:ext cx="14557" cy="1521376"/>
            </a:xfrm>
            <a:prstGeom prst="straightConnector1">
              <a:avLst/>
            </a:prstGeom>
            <a:ln w="50800">
              <a:solidFill>
                <a:schemeClr val="accent4">
                  <a:lumMod val="75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Arrow Connector 55"/>
            <p:cNvCxnSpPr>
              <a:stCxn id="38" idx="1"/>
              <a:endCxn id="10" idx="5"/>
            </p:cNvCxnSpPr>
            <p:nvPr/>
          </p:nvCxnSpPr>
          <p:spPr>
            <a:xfrm flipH="1" flipV="1">
              <a:off x="1514837" y="3159354"/>
              <a:ext cx="1310946" cy="1656156"/>
            </a:xfrm>
            <a:prstGeom prst="straightConnector1">
              <a:avLst/>
            </a:prstGeom>
            <a:ln w="50800">
              <a:solidFill>
                <a:schemeClr val="accent4">
                  <a:lumMod val="75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Arrow Connector 57"/>
            <p:cNvCxnSpPr>
              <a:stCxn id="28" idx="6"/>
              <a:endCxn id="38" idx="2"/>
            </p:cNvCxnSpPr>
            <p:nvPr/>
          </p:nvCxnSpPr>
          <p:spPr>
            <a:xfrm>
              <a:off x="1600648" y="4956849"/>
              <a:ext cx="1158180" cy="20304"/>
            </a:xfrm>
            <a:prstGeom prst="straightConnector1">
              <a:avLst/>
            </a:prstGeom>
            <a:ln w="50800">
              <a:solidFill>
                <a:schemeClr val="accent4">
                  <a:lumMod val="75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1" name="TextBox 60"/>
          <p:cNvSpPr txBox="1"/>
          <p:nvPr/>
        </p:nvSpPr>
        <p:spPr>
          <a:xfrm>
            <a:off x="1026641" y="5408799"/>
            <a:ext cx="271204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rgbClr val="BE442C"/>
                </a:solidFill>
                <a:latin typeface="Segoe Print" panose="02000600000000000000" pitchFamily="2" charset="0"/>
              </a:rPr>
              <a:t>Strongly connected</a:t>
            </a:r>
            <a:endParaRPr lang="en-US" sz="2000" b="1" dirty="0">
              <a:solidFill>
                <a:srgbClr val="0070C0"/>
              </a:solidFill>
              <a:latin typeface="Segoe Print" panose="02000600000000000000" pitchFamily="2" charset="0"/>
            </a:endParaRPr>
          </a:p>
        </p:txBody>
      </p:sp>
      <p:sp>
        <p:nvSpPr>
          <p:cNvPr id="85" name="TextBox 84"/>
          <p:cNvSpPr txBox="1"/>
          <p:nvPr/>
        </p:nvSpPr>
        <p:spPr>
          <a:xfrm>
            <a:off x="4800600" y="5445495"/>
            <a:ext cx="3505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rgbClr val="BE442C"/>
                </a:solidFill>
                <a:latin typeface="Segoe Print" panose="02000600000000000000" pitchFamily="2" charset="0"/>
              </a:rPr>
              <a:t>Not strongly connected</a:t>
            </a:r>
            <a:endParaRPr lang="en-US" sz="2000" b="1" dirty="0">
              <a:solidFill>
                <a:srgbClr val="C00000"/>
              </a:solidFill>
              <a:latin typeface="Segoe Print" panose="02000600000000000000" pitchFamily="2" charset="0"/>
            </a:endParaRPr>
          </a:p>
        </p:txBody>
      </p:sp>
      <p:grpSp>
        <p:nvGrpSpPr>
          <p:cNvPr id="76" name="Group 75"/>
          <p:cNvGrpSpPr/>
          <p:nvPr/>
        </p:nvGrpSpPr>
        <p:grpSpPr>
          <a:xfrm>
            <a:off x="5410202" y="2963967"/>
            <a:ext cx="1867219" cy="2058499"/>
            <a:chOff x="1124592" y="2769109"/>
            <a:chExt cx="2091436" cy="2451114"/>
          </a:xfrm>
        </p:grpSpPr>
        <p:sp>
          <p:nvSpPr>
            <p:cNvPr id="77" name="Oval 76"/>
            <p:cNvSpPr/>
            <p:nvPr/>
          </p:nvSpPr>
          <p:spPr>
            <a:xfrm>
              <a:off x="1124592" y="2769109"/>
              <a:ext cx="457200" cy="457201"/>
            </a:xfrm>
            <a:prstGeom prst="ellipse">
              <a:avLst/>
            </a:prstGeom>
            <a:solidFill>
              <a:schemeClr val="tx2">
                <a:lumMod val="40000"/>
                <a:lumOff val="60000"/>
                <a:alpha val="45000"/>
              </a:schemeClr>
            </a:solidFill>
            <a:ln w="254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8" name="Oval 77"/>
            <p:cNvSpPr/>
            <p:nvPr/>
          </p:nvSpPr>
          <p:spPr>
            <a:xfrm>
              <a:off x="2744271" y="2789309"/>
              <a:ext cx="457200" cy="457201"/>
            </a:xfrm>
            <a:prstGeom prst="ellipse">
              <a:avLst/>
            </a:prstGeom>
            <a:solidFill>
              <a:schemeClr val="tx2">
                <a:lumMod val="40000"/>
                <a:lumOff val="60000"/>
                <a:alpha val="45000"/>
              </a:schemeClr>
            </a:solidFill>
            <a:ln w="254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9" name="TextBox 78"/>
            <p:cNvSpPr txBox="1"/>
            <p:nvPr/>
          </p:nvSpPr>
          <p:spPr>
            <a:xfrm>
              <a:off x="2771860" y="2814076"/>
              <a:ext cx="304800" cy="43977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d</a:t>
              </a:r>
            </a:p>
          </p:txBody>
        </p:sp>
        <p:sp>
          <p:nvSpPr>
            <p:cNvPr id="80" name="TextBox 79"/>
            <p:cNvSpPr txBox="1"/>
            <p:nvPr/>
          </p:nvSpPr>
          <p:spPr>
            <a:xfrm>
              <a:off x="1178621" y="2789414"/>
              <a:ext cx="304800" cy="43977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a</a:t>
              </a:r>
            </a:p>
          </p:txBody>
        </p:sp>
        <p:sp>
          <p:nvSpPr>
            <p:cNvPr id="82" name="Oval 81"/>
            <p:cNvSpPr/>
            <p:nvPr/>
          </p:nvSpPr>
          <p:spPr>
            <a:xfrm>
              <a:off x="1143447" y="4728248"/>
              <a:ext cx="457200" cy="457201"/>
            </a:xfrm>
            <a:prstGeom prst="ellipse">
              <a:avLst/>
            </a:prstGeom>
            <a:solidFill>
              <a:schemeClr val="tx2">
                <a:lumMod val="40000"/>
                <a:lumOff val="60000"/>
                <a:alpha val="45000"/>
              </a:schemeClr>
            </a:solidFill>
            <a:ln w="254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3" name="TextBox 82"/>
            <p:cNvSpPr txBox="1"/>
            <p:nvPr/>
          </p:nvSpPr>
          <p:spPr>
            <a:xfrm>
              <a:off x="1204506" y="4751786"/>
              <a:ext cx="304800" cy="43977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b</a:t>
              </a:r>
            </a:p>
          </p:txBody>
        </p:sp>
        <p:cxnSp>
          <p:nvCxnSpPr>
            <p:cNvPr id="93" name="Straight Arrow Connector 92"/>
            <p:cNvCxnSpPr>
              <a:stCxn id="77" idx="4"/>
              <a:endCxn id="82" idx="0"/>
            </p:cNvCxnSpPr>
            <p:nvPr/>
          </p:nvCxnSpPr>
          <p:spPr>
            <a:xfrm>
              <a:off x="1353193" y="3226310"/>
              <a:ext cx="18855" cy="1501939"/>
            </a:xfrm>
            <a:prstGeom prst="straightConnector1">
              <a:avLst/>
            </a:prstGeom>
            <a:ln w="50800">
              <a:solidFill>
                <a:schemeClr val="accent4">
                  <a:lumMod val="75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7" name="Oval 96"/>
            <p:cNvSpPr/>
            <p:nvPr/>
          </p:nvSpPr>
          <p:spPr>
            <a:xfrm>
              <a:off x="2758828" y="4748554"/>
              <a:ext cx="457200" cy="457199"/>
            </a:xfrm>
            <a:prstGeom prst="ellipse">
              <a:avLst/>
            </a:prstGeom>
            <a:solidFill>
              <a:schemeClr val="tx2">
                <a:lumMod val="40000"/>
                <a:lumOff val="60000"/>
                <a:alpha val="45000"/>
              </a:schemeClr>
            </a:solidFill>
            <a:ln w="254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TextBox 97"/>
            <p:cNvSpPr txBox="1"/>
            <p:nvPr/>
          </p:nvSpPr>
          <p:spPr>
            <a:xfrm>
              <a:off x="2825648" y="4780449"/>
              <a:ext cx="304800" cy="43977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c</a:t>
              </a:r>
            </a:p>
          </p:txBody>
        </p:sp>
        <p:cxnSp>
          <p:nvCxnSpPr>
            <p:cNvPr id="99" name="Straight Arrow Connector 98"/>
            <p:cNvCxnSpPr>
              <a:stCxn id="78" idx="4"/>
              <a:endCxn id="97" idx="0"/>
            </p:cNvCxnSpPr>
            <p:nvPr/>
          </p:nvCxnSpPr>
          <p:spPr>
            <a:xfrm>
              <a:off x="2972872" y="3246509"/>
              <a:ext cx="14557" cy="1502045"/>
            </a:xfrm>
            <a:prstGeom prst="straightConnector1">
              <a:avLst/>
            </a:prstGeom>
            <a:ln w="50800">
              <a:solidFill>
                <a:schemeClr val="accent4">
                  <a:lumMod val="75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0" name="Straight Arrow Connector 99"/>
            <p:cNvCxnSpPr>
              <a:stCxn id="97" idx="1"/>
              <a:endCxn id="77" idx="5"/>
            </p:cNvCxnSpPr>
            <p:nvPr/>
          </p:nvCxnSpPr>
          <p:spPr>
            <a:xfrm flipH="1" flipV="1">
              <a:off x="1514837" y="3159354"/>
              <a:ext cx="1310946" cy="1656156"/>
            </a:xfrm>
            <a:prstGeom prst="straightConnector1">
              <a:avLst/>
            </a:prstGeom>
            <a:ln w="50800">
              <a:solidFill>
                <a:schemeClr val="accent4">
                  <a:lumMod val="75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1" name="Straight Arrow Connector 100"/>
            <p:cNvCxnSpPr>
              <a:stCxn id="82" idx="6"/>
              <a:endCxn id="97" idx="2"/>
            </p:cNvCxnSpPr>
            <p:nvPr/>
          </p:nvCxnSpPr>
          <p:spPr>
            <a:xfrm>
              <a:off x="1600648" y="4956849"/>
              <a:ext cx="1158180" cy="20304"/>
            </a:xfrm>
            <a:prstGeom prst="straightConnector1">
              <a:avLst/>
            </a:prstGeom>
            <a:ln w="50800">
              <a:solidFill>
                <a:schemeClr val="accent4">
                  <a:lumMod val="75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1801537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8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"/>
                            </p:stCondLst>
                            <p:childTnLst>
                              <p:par>
                                <p:cTn id="26" presetID="22" presetClass="entr" presetSubtype="8" fill="hold" grpId="0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8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  <p:bldP spid="61" grpId="0"/>
      <p:bldP spid="85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Connected - Directed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466332"/>
            <a:ext cx="8229600" cy="4625456"/>
          </a:xfrm>
        </p:spPr>
        <p:txBody>
          <a:bodyPr>
            <a:normAutofit/>
          </a:bodyPr>
          <a:lstStyle/>
          <a:p>
            <a:pPr marL="452628" indent="-342900">
              <a:spcBef>
                <a:spcPts val="0"/>
              </a:spcBef>
            </a:pPr>
            <a:r>
              <a:rPr lang="en-US" sz="2400" dirty="0">
                <a:solidFill>
                  <a:srgbClr val="C00000"/>
                </a:solidFill>
              </a:rPr>
              <a:t>Weakly Connected</a:t>
            </a:r>
          </a:p>
          <a:p>
            <a:pPr marL="909828" lvl="1" indent="-342900">
              <a:spcBef>
                <a:spcPts val="0"/>
              </a:spcBef>
            </a:pPr>
            <a:r>
              <a:rPr lang="en-US" sz="2000" dirty="0"/>
              <a:t>Underlying undirected graph is connected</a:t>
            </a:r>
          </a:p>
        </p:txBody>
      </p:sp>
      <p:sp>
        <p:nvSpPr>
          <p:cNvPr id="85" name="TextBox 84"/>
          <p:cNvSpPr txBox="1"/>
          <p:nvPr/>
        </p:nvSpPr>
        <p:spPr>
          <a:xfrm>
            <a:off x="416710" y="5248310"/>
            <a:ext cx="33336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rgbClr val="0070C0"/>
                </a:solidFill>
                <a:latin typeface="Segoe Print" panose="02000600000000000000" pitchFamily="2" charset="0"/>
              </a:rPr>
              <a:t>Not strongly connected</a:t>
            </a:r>
          </a:p>
        </p:txBody>
      </p:sp>
      <p:grpSp>
        <p:nvGrpSpPr>
          <p:cNvPr id="76" name="Group 75"/>
          <p:cNvGrpSpPr/>
          <p:nvPr/>
        </p:nvGrpSpPr>
        <p:grpSpPr>
          <a:xfrm>
            <a:off x="869607" y="2987415"/>
            <a:ext cx="1867219" cy="2058499"/>
            <a:chOff x="1124592" y="2769109"/>
            <a:chExt cx="2091436" cy="2451114"/>
          </a:xfrm>
        </p:grpSpPr>
        <p:sp>
          <p:nvSpPr>
            <p:cNvPr id="77" name="Oval 76"/>
            <p:cNvSpPr/>
            <p:nvPr/>
          </p:nvSpPr>
          <p:spPr>
            <a:xfrm>
              <a:off x="1124592" y="2769109"/>
              <a:ext cx="457200" cy="457201"/>
            </a:xfrm>
            <a:prstGeom prst="ellipse">
              <a:avLst/>
            </a:prstGeom>
            <a:solidFill>
              <a:schemeClr val="tx2">
                <a:lumMod val="40000"/>
                <a:lumOff val="60000"/>
                <a:alpha val="45000"/>
              </a:schemeClr>
            </a:solidFill>
            <a:ln w="254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8" name="Oval 77"/>
            <p:cNvSpPr/>
            <p:nvPr/>
          </p:nvSpPr>
          <p:spPr>
            <a:xfrm>
              <a:off x="2744271" y="2789309"/>
              <a:ext cx="457200" cy="457201"/>
            </a:xfrm>
            <a:prstGeom prst="ellipse">
              <a:avLst/>
            </a:prstGeom>
            <a:solidFill>
              <a:schemeClr val="tx2">
                <a:lumMod val="40000"/>
                <a:lumOff val="60000"/>
                <a:alpha val="45000"/>
              </a:schemeClr>
            </a:solidFill>
            <a:ln w="254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9" name="TextBox 78"/>
            <p:cNvSpPr txBox="1"/>
            <p:nvPr/>
          </p:nvSpPr>
          <p:spPr>
            <a:xfrm>
              <a:off x="2771860" y="2814076"/>
              <a:ext cx="304800" cy="43977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d</a:t>
              </a:r>
            </a:p>
          </p:txBody>
        </p:sp>
        <p:sp>
          <p:nvSpPr>
            <p:cNvPr id="80" name="TextBox 79"/>
            <p:cNvSpPr txBox="1"/>
            <p:nvPr/>
          </p:nvSpPr>
          <p:spPr>
            <a:xfrm>
              <a:off x="1178621" y="2789414"/>
              <a:ext cx="304800" cy="43977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a</a:t>
              </a:r>
            </a:p>
          </p:txBody>
        </p:sp>
        <p:sp>
          <p:nvSpPr>
            <p:cNvPr id="82" name="Oval 81"/>
            <p:cNvSpPr/>
            <p:nvPr/>
          </p:nvSpPr>
          <p:spPr>
            <a:xfrm>
              <a:off x="1143447" y="4728248"/>
              <a:ext cx="457200" cy="457201"/>
            </a:xfrm>
            <a:prstGeom prst="ellipse">
              <a:avLst/>
            </a:prstGeom>
            <a:solidFill>
              <a:schemeClr val="tx2">
                <a:lumMod val="40000"/>
                <a:lumOff val="60000"/>
                <a:alpha val="45000"/>
              </a:schemeClr>
            </a:solidFill>
            <a:ln w="254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3" name="TextBox 82"/>
            <p:cNvSpPr txBox="1"/>
            <p:nvPr/>
          </p:nvSpPr>
          <p:spPr>
            <a:xfrm>
              <a:off x="1204506" y="4751786"/>
              <a:ext cx="304800" cy="43977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b</a:t>
              </a:r>
            </a:p>
          </p:txBody>
        </p:sp>
        <p:cxnSp>
          <p:nvCxnSpPr>
            <p:cNvPr id="93" name="Straight Arrow Connector 92"/>
            <p:cNvCxnSpPr>
              <a:stCxn id="77" idx="4"/>
              <a:endCxn id="82" idx="0"/>
            </p:cNvCxnSpPr>
            <p:nvPr/>
          </p:nvCxnSpPr>
          <p:spPr>
            <a:xfrm>
              <a:off x="1353193" y="3226310"/>
              <a:ext cx="18855" cy="1501939"/>
            </a:xfrm>
            <a:prstGeom prst="straightConnector1">
              <a:avLst/>
            </a:prstGeom>
            <a:ln w="50800">
              <a:solidFill>
                <a:schemeClr val="accent4">
                  <a:lumMod val="75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7" name="Oval 96"/>
            <p:cNvSpPr/>
            <p:nvPr/>
          </p:nvSpPr>
          <p:spPr>
            <a:xfrm>
              <a:off x="2758828" y="4748554"/>
              <a:ext cx="457200" cy="457199"/>
            </a:xfrm>
            <a:prstGeom prst="ellipse">
              <a:avLst/>
            </a:prstGeom>
            <a:solidFill>
              <a:schemeClr val="tx2">
                <a:lumMod val="40000"/>
                <a:lumOff val="60000"/>
                <a:alpha val="45000"/>
              </a:schemeClr>
            </a:solidFill>
            <a:ln w="254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TextBox 97"/>
            <p:cNvSpPr txBox="1"/>
            <p:nvPr/>
          </p:nvSpPr>
          <p:spPr>
            <a:xfrm>
              <a:off x="2825648" y="4780449"/>
              <a:ext cx="304800" cy="43977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c</a:t>
              </a:r>
            </a:p>
          </p:txBody>
        </p:sp>
        <p:cxnSp>
          <p:nvCxnSpPr>
            <p:cNvPr id="99" name="Straight Arrow Connector 98"/>
            <p:cNvCxnSpPr>
              <a:stCxn id="78" idx="4"/>
              <a:endCxn id="97" idx="0"/>
            </p:cNvCxnSpPr>
            <p:nvPr/>
          </p:nvCxnSpPr>
          <p:spPr>
            <a:xfrm>
              <a:off x="2972872" y="3246509"/>
              <a:ext cx="14557" cy="1502045"/>
            </a:xfrm>
            <a:prstGeom prst="straightConnector1">
              <a:avLst/>
            </a:prstGeom>
            <a:ln w="50800">
              <a:solidFill>
                <a:schemeClr val="accent4">
                  <a:lumMod val="75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0" name="Straight Arrow Connector 99"/>
            <p:cNvCxnSpPr>
              <a:stCxn id="97" idx="1"/>
              <a:endCxn id="77" idx="5"/>
            </p:cNvCxnSpPr>
            <p:nvPr/>
          </p:nvCxnSpPr>
          <p:spPr>
            <a:xfrm flipH="1" flipV="1">
              <a:off x="1514837" y="3159354"/>
              <a:ext cx="1310946" cy="1656156"/>
            </a:xfrm>
            <a:prstGeom prst="straightConnector1">
              <a:avLst/>
            </a:prstGeom>
            <a:ln w="50800">
              <a:solidFill>
                <a:schemeClr val="accent4">
                  <a:lumMod val="75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1" name="Straight Arrow Connector 100"/>
            <p:cNvCxnSpPr>
              <a:stCxn id="82" idx="6"/>
              <a:endCxn id="97" idx="2"/>
            </p:cNvCxnSpPr>
            <p:nvPr/>
          </p:nvCxnSpPr>
          <p:spPr>
            <a:xfrm>
              <a:off x="1600648" y="4956849"/>
              <a:ext cx="1158180" cy="20304"/>
            </a:xfrm>
            <a:prstGeom prst="straightConnector1">
              <a:avLst/>
            </a:prstGeom>
            <a:ln w="50800">
              <a:solidFill>
                <a:schemeClr val="accent4">
                  <a:lumMod val="75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3" name="Group 32"/>
          <p:cNvGrpSpPr/>
          <p:nvPr/>
        </p:nvGrpSpPr>
        <p:grpSpPr>
          <a:xfrm>
            <a:off x="5799095" y="3007432"/>
            <a:ext cx="1867219" cy="2058499"/>
            <a:chOff x="1124592" y="2769109"/>
            <a:chExt cx="2091436" cy="2451114"/>
          </a:xfrm>
        </p:grpSpPr>
        <p:sp>
          <p:nvSpPr>
            <p:cNvPr id="34" name="Oval 33"/>
            <p:cNvSpPr/>
            <p:nvPr/>
          </p:nvSpPr>
          <p:spPr>
            <a:xfrm>
              <a:off x="1124592" y="2769109"/>
              <a:ext cx="457200" cy="457201"/>
            </a:xfrm>
            <a:prstGeom prst="ellipse">
              <a:avLst/>
            </a:prstGeom>
            <a:solidFill>
              <a:schemeClr val="tx2">
                <a:lumMod val="40000"/>
                <a:lumOff val="60000"/>
                <a:alpha val="45000"/>
              </a:schemeClr>
            </a:solidFill>
            <a:ln w="254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Oval 34"/>
            <p:cNvSpPr/>
            <p:nvPr/>
          </p:nvSpPr>
          <p:spPr>
            <a:xfrm>
              <a:off x="2744271" y="2789309"/>
              <a:ext cx="457200" cy="457201"/>
            </a:xfrm>
            <a:prstGeom prst="ellipse">
              <a:avLst/>
            </a:prstGeom>
            <a:solidFill>
              <a:schemeClr val="tx2">
                <a:lumMod val="40000"/>
                <a:lumOff val="60000"/>
                <a:alpha val="45000"/>
              </a:schemeClr>
            </a:solidFill>
            <a:ln w="254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2771860" y="2814076"/>
              <a:ext cx="304800" cy="43977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d</a:t>
              </a:r>
            </a:p>
          </p:txBody>
        </p:sp>
        <p:sp>
          <p:nvSpPr>
            <p:cNvPr id="37" name="TextBox 36"/>
            <p:cNvSpPr txBox="1"/>
            <p:nvPr/>
          </p:nvSpPr>
          <p:spPr>
            <a:xfrm>
              <a:off x="1178621" y="2789414"/>
              <a:ext cx="304800" cy="43977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a</a:t>
              </a:r>
            </a:p>
          </p:txBody>
        </p:sp>
        <p:sp>
          <p:nvSpPr>
            <p:cNvPr id="39" name="Oval 38"/>
            <p:cNvSpPr/>
            <p:nvPr/>
          </p:nvSpPr>
          <p:spPr>
            <a:xfrm>
              <a:off x="1143447" y="4728248"/>
              <a:ext cx="457200" cy="457201"/>
            </a:xfrm>
            <a:prstGeom prst="ellipse">
              <a:avLst/>
            </a:prstGeom>
            <a:solidFill>
              <a:schemeClr val="tx2">
                <a:lumMod val="40000"/>
                <a:lumOff val="60000"/>
                <a:alpha val="45000"/>
              </a:schemeClr>
            </a:solidFill>
            <a:ln w="254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TextBox 39"/>
            <p:cNvSpPr txBox="1"/>
            <p:nvPr/>
          </p:nvSpPr>
          <p:spPr>
            <a:xfrm>
              <a:off x="1204506" y="4751786"/>
              <a:ext cx="304800" cy="43977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b</a:t>
              </a:r>
            </a:p>
          </p:txBody>
        </p:sp>
        <p:cxnSp>
          <p:nvCxnSpPr>
            <p:cNvPr id="41" name="Straight Arrow Connector 40"/>
            <p:cNvCxnSpPr>
              <a:stCxn id="34" idx="4"/>
              <a:endCxn id="39" idx="0"/>
            </p:cNvCxnSpPr>
            <p:nvPr/>
          </p:nvCxnSpPr>
          <p:spPr>
            <a:xfrm>
              <a:off x="1353193" y="3226310"/>
              <a:ext cx="18855" cy="1501939"/>
            </a:xfrm>
            <a:prstGeom prst="straightConnector1">
              <a:avLst/>
            </a:prstGeom>
            <a:ln w="50800">
              <a:solidFill>
                <a:schemeClr val="accent4">
                  <a:lumMod val="75000"/>
                </a:schemeClr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2" name="Oval 41"/>
            <p:cNvSpPr/>
            <p:nvPr/>
          </p:nvSpPr>
          <p:spPr>
            <a:xfrm>
              <a:off x="2758828" y="4748554"/>
              <a:ext cx="457200" cy="457199"/>
            </a:xfrm>
            <a:prstGeom prst="ellipse">
              <a:avLst/>
            </a:prstGeom>
            <a:solidFill>
              <a:schemeClr val="tx2">
                <a:lumMod val="40000"/>
                <a:lumOff val="60000"/>
                <a:alpha val="45000"/>
              </a:schemeClr>
            </a:solidFill>
            <a:ln w="254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TextBox 42"/>
            <p:cNvSpPr txBox="1"/>
            <p:nvPr/>
          </p:nvSpPr>
          <p:spPr>
            <a:xfrm>
              <a:off x="2825648" y="4780449"/>
              <a:ext cx="304800" cy="43977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c</a:t>
              </a:r>
            </a:p>
          </p:txBody>
        </p:sp>
        <p:cxnSp>
          <p:nvCxnSpPr>
            <p:cNvPr id="44" name="Straight Arrow Connector 43"/>
            <p:cNvCxnSpPr>
              <a:stCxn id="35" idx="4"/>
              <a:endCxn id="42" idx="0"/>
            </p:cNvCxnSpPr>
            <p:nvPr/>
          </p:nvCxnSpPr>
          <p:spPr>
            <a:xfrm>
              <a:off x="2972872" y="3246509"/>
              <a:ext cx="14557" cy="1502045"/>
            </a:xfrm>
            <a:prstGeom prst="straightConnector1">
              <a:avLst/>
            </a:prstGeom>
            <a:ln w="50800">
              <a:solidFill>
                <a:schemeClr val="accent4">
                  <a:lumMod val="75000"/>
                </a:schemeClr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Arrow Connector 44"/>
            <p:cNvCxnSpPr>
              <a:stCxn id="42" idx="1"/>
              <a:endCxn id="34" idx="5"/>
            </p:cNvCxnSpPr>
            <p:nvPr/>
          </p:nvCxnSpPr>
          <p:spPr>
            <a:xfrm flipH="1" flipV="1">
              <a:off x="1514837" y="3159354"/>
              <a:ext cx="1310946" cy="1656156"/>
            </a:xfrm>
            <a:prstGeom prst="straightConnector1">
              <a:avLst/>
            </a:prstGeom>
            <a:ln w="50800">
              <a:solidFill>
                <a:schemeClr val="accent4">
                  <a:lumMod val="75000"/>
                </a:schemeClr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Arrow Connector 45"/>
            <p:cNvCxnSpPr>
              <a:stCxn id="39" idx="6"/>
              <a:endCxn id="42" idx="2"/>
            </p:cNvCxnSpPr>
            <p:nvPr/>
          </p:nvCxnSpPr>
          <p:spPr>
            <a:xfrm>
              <a:off x="1600648" y="4956849"/>
              <a:ext cx="1158180" cy="20304"/>
            </a:xfrm>
            <a:prstGeom prst="straightConnector1">
              <a:avLst/>
            </a:prstGeom>
            <a:ln w="50800">
              <a:solidFill>
                <a:schemeClr val="accent4">
                  <a:lumMod val="75000"/>
                </a:schemeClr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" name="Right Arrow 2"/>
          <p:cNvSpPr/>
          <p:nvPr/>
        </p:nvSpPr>
        <p:spPr>
          <a:xfrm>
            <a:off x="3725864" y="3324765"/>
            <a:ext cx="1199352" cy="418867"/>
          </a:xfrm>
          <a:prstGeom prst="rightArrow">
            <a:avLst/>
          </a:prstGeom>
          <a:solidFill>
            <a:schemeClr val="accent2">
              <a:lumMod val="60000"/>
              <a:lumOff val="40000"/>
              <a:alpha val="60000"/>
            </a:schemeClr>
          </a:solidFill>
          <a:ln w="22225" cmpd="sng">
            <a:solidFill>
              <a:schemeClr val="accent2">
                <a:lumMod val="75000"/>
                <a:alpha val="62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TextBox 46"/>
          <p:cNvSpPr txBox="1"/>
          <p:nvPr/>
        </p:nvSpPr>
        <p:spPr>
          <a:xfrm>
            <a:off x="3633247" y="3853294"/>
            <a:ext cx="151174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>
                <a:solidFill>
                  <a:srgbClr val="965926"/>
                </a:solidFill>
                <a:latin typeface="Segoe Print" panose="02000600000000000000" pitchFamily="2" charset="0"/>
              </a:rPr>
              <a:t>Underlying undirected graph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5638800" y="5298042"/>
            <a:ext cx="24087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rgbClr val="0070C0"/>
                </a:solidFill>
                <a:latin typeface="Segoe Print" panose="02000600000000000000" pitchFamily="2" charset="0"/>
              </a:rPr>
              <a:t>this is connected, so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1090533" y="5661247"/>
            <a:ext cx="340087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rgbClr val="C00000"/>
                </a:solidFill>
                <a:latin typeface="Segoe Print" panose="02000600000000000000" pitchFamily="2" charset="0"/>
              </a:rPr>
              <a:t>This is weakly connected</a:t>
            </a:r>
          </a:p>
        </p:txBody>
      </p:sp>
    </p:spTree>
    <p:extLst>
      <p:ext uri="{BB962C8B-B14F-4D97-AF65-F5344CB8AC3E}">
        <p14:creationId xmlns:p14="http://schemas.microsoft.com/office/powerpoint/2010/main" val="35999608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8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"/>
                            </p:stCondLst>
                            <p:childTnLst>
                              <p:par>
                                <p:cTn id="2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8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300"/>
                            </p:stCondLst>
                            <p:childTnLst>
                              <p:par>
                                <p:cTn id="30" presetID="10" presetClass="entr" presetSubtype="0" fill="hold" nodeType="after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9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2600"/>
                            </p:stCondLst>
                            <p:childTnLst>
                              <p:par>
                                <p:cTn id="34" presetID="22" presetClass="entr" presetSubtype="8" fill="hold" grpId="0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8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8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  <p:bldP spid="85" grpId="0"/>
      <p:bldP spid="3" grpId="0" animBg="1"/>
      <p:bldP spid="47" grpId="0"/>
      <p:bldP spid="48" grpId="0"/>
      <p:bldP spid="49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More Examples</a:t>
            </a:r>
          </a:p>
        </p:txBody>
      </p:sp>
      <p:sp>
        <p:nvSpPr>
          <p:cNvPr id="85" name="TextBox 84"/>
          <p:cNvSpPr txBox="1"/>
          <p:nvPr/>
        </p:nvSpPr>
        <p:spPr>
          <a:xfrm>
            <a:off x="6833544" y="1685824"/>
            <a:ext cx="122266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err="1">
                <a:solidFill>
                  <a:srgbClr val="0070C0"/>
                </a:solidFill>
                <a:latin typeface="Segoe Print" panose="02000600000000000000" pitchFamily="2" charset="0"/>
              </a:rPr>
              <a:t>s.c.</a:t>
            </a:r>
            <a:r>
              <a:rPr lang="en-US" sz="2000" b="1" dirty="0">
                <a:solidFill>
                  <a:srgbClr val="0070C0"/>
                </a:solidFill>
                <a:latin typeface="Segoe Print" panose="02000600000000000000" pitchFamily="2" charset="0"/>
              </a:rPr>
              <a:t>  </a:t>
            </a:r>
            <a:r>
              <a:rPr lang="en-US" sz="2000" b="1" dirty="0">
                <a:solidFill>
                  <a:srgbClr val="C00000"/>
                </a:solidFill>
                <a:latin typeface="Segoe Print" panose="02000600000000000000" pitchFamily="2" charset="0"/>
              </a:rPr>
              <a:t>no</a:t>
            </a:r>
            <a:r>
              <a:rPr lang="en-US" sz="2000" b="1" dirty="0">
                <a:solidFill>
                  <a:srgbClr val="0070C0"/>
                </a:solidFill>
                <a:latin typeface="Segoe Print" panose="02000600000000000000" pitchFamily="2" charset="0"/>
              </a:rPr>
              <a:t> </a:t>
            </a:r>
          </a:p>
        </p:txBody>
      </p:sp>
      <p:grpSp>
        <p:nvGrpSpPr>
          <p:cNvPr id="76" name="Group 75"/>
          <p:cNvGrpSpPr/>
          <p:nvPr/>
        </p:nvGrpSpPr>
        <p:grpSpPr>
          <a:xfrm>
            <a:off x="4771807" y="1567250"/>
            <a:ext cx="2802252" cy="2697620"/>
            <a:chOff x="1310114" y="2930146"/>
            <a:chExt cx="1816424" cy="1850303"/>
          </a:xfrm>
        </p:grpSpPr>
        <p:sp>
          <p:nvSpPr>
            <p:cNvPr id="77" name="Oval 76"/>
            <p:cNvSpPr/>
            <p:nvPr/>
          </p:nvSpPr>
          <p:spPr>
            <a:xfrm>
              <a:off x="1951137" y="2930146"/>
              <a:ext cx="457200" cy="457201"/>
            </a:xfrm>
            <a:prstGeom prst="ellipse">
              <a:avLst/>
            </a:prstGeom>
            <a:solidFill>
              <a:schemeClr val="tx2">
                <a:lumMod val="40000"/>
                <a:lumOff val="60000"/>
                <a:alpha val="45000"/>
              </a:schemeClr>
            </a:solidFill>
            <a:ln w="254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0" name="TextBox 79"/>
            <p:cNvSpPr txBox="1"/>
            <p:nvPr/>
          </p:nvSpPr>
          <p:spPr>
            <a:xfrm>
              <a:off x="2086521" y="3032749"/>
              <a:ext cx="280724" cy="25332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a</a:t>
              </a:r>
            </a:p>
          </p:txBody>
        </p:sp>
        <p:sp>
          <p:nvSpPr>
            <p:cNvPr id="82" name="Oval 81"/>
            <p:cNvSpPr/>
            <p:nvPr/>
          </p:nvSpPr>
          <p:spPr>
            <a:xfrm>
              <a:off x="1310114" y="4308670"/>
              <a:ext cx="457200" cy="457201"/>
            </a:xfrm>
            <a:prstGeom prst="ellipse">
              <a:avLst/>
            </a:prstGeom>
            <a:solidFill>
              <a:schemeClr val="tx2">
                <a:lumMod val="40000"/>
                <a:lumOff val="60000"/>
                <a:alpha val="45000"/>
              </a:schemeClr>
            </a:solidFill>
            <a:ln w="254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3" name="TextBox 82"/>
            <p:cNvSpPr txBox="1"/>
            <p:nvPr/>
          </p:nvSpPr>
          <p:spPr>
            <a:xfrm>
              <a:off x="1439260" y="4398224"/>
              <a:ext cx="296907" cy="25332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b</a:t>
              </a:r>
            </a:p>
          </p:txBody>
        </p:sp>
        <p:cxnSp>
          <p:nvCxnSpPr>
            <p:cNvPr id="93" name="Straight Arrow Connector 92"/>
            <p:cNvCxnSpPr/>
            <p:nvPr/>
          </p:nvCxnSpPr>
          <p:spPr>
            <a:xfrm flipH="1">
              <a:off x="1553289" y="3335317"/>
              <a:ext cx="479378" cy="988279"/>
            </a:xfrm>
            <a:prstGeom prst="straightConnector1">
              <a:avLst/>
            </a:prstGeom>
            <a:ln w="50800">
              <a:solidFill>
                <a:schemeClr val="accent4">
                  <a:lumMod val="75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7" name="Oval 96"/>
            <p:cNvSpPr/>
            <p:nvPr/>
          </p:nvSpPr>
          <p:spPr>
            <a:xfrm>
              <a:off x="2669338" y="4323250"/>
              <a:ext cx="457200" cy="457199"/>
            </a:xfrm>
            <a:prstGeom prst="ellipse">
              <a:avLst/>
            </a:prstGeom>
            <a:solidFill>
              <a:schemeClr val="tx2">
                <a:lumMod val="40000"/>
                <a:lumOff val="60000"/>
                <a:alpha val="45000"/>
              </a:schemeClr>
            </a:solidFill>
            <a:ln w="254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TextBox 97"/>
            <p:cNvSpPr txBox="1"/>
            <p:nvPr/>
          </p:nvSpPr>
          <p:spPr>
            <a:xfrm>
              <a:off x="2796554" y="4416882"/>
              <a:ext cx="261365" cy="25332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c</a:t>
              </a:r>
            </a:p>
          </p:txBody>
        </p:sp>
        <p:cxnSp>
          <p:nvCxnSpPr>
            <p:cNvPr id="100" name="Straight Arrow Connector 99"/>
            <p:cNvCxnSpPr>
              <a:stCxn id="77" idx="5"/>
              <a:endCxn id="97" idx="0"/>
            </p:cNvCxnSpPr>
            <p:nvPr/>
          </p:nvCxnSpPr>
          <p:spPr>
            <a:xfrm>
              <a:off x="2341383" y="3320391"/>
              <a:ext cx="556556" cy="1002859"/>
            </a:xfrm>
            <a:prstGeom prst="straightConnector1">
              <a:avLst/>
            </a:prstGeom>
            <a:ln w="50800">
              <a:solidFill>
                <a:schemeClr val="accent4">
                  <a:lumMod val="75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1" name="Straight Arrow Connector 100"/>
            <p:cNvCxnSpPr/>
            <p:nvPr/>
          </p:nvCxnSpPr>
          <p:spPr>
            <a:xfrm>
              <a:off x="1754340" y="4632206"/>
              <a:ext cx="955495" cy="4574"/>
            </a:xfrm>
            <a:prstGeom prst="straightConnector1">
              <a:avLst/>
            </a:prstGeom>
            <a:ln w="50800">
              <a:solidFill>
                <a:schemeClr val="accent4">
                  <a:lumMod val="75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3" name="Group 52"/>
          <p:cNvGrpSpPr/>
          <p:nvPr/>
        </p:nvGrpSpPr>
        <p:grpSpPr>
          <a:xfrm>
            <a:off x="809432" y="1608941"/>
            <a:ext cx="2126087" cy="2030687"/>
            <a:chOff x="1324899" y="2930146"/>
            <a:chExt cx="1801639" cy="1850304"/>
          </a:xfrm>
        </p:grpSpPr>
        <p:sp>
          <p:nvSpPr>
            <p:cNvPr id="54" name="Oval 53"/>
            <p:cNvSpPr/>
            <p:nvPr/>
          </p:nvSpPr>
          <p:spPr>
            <a:xfrm>
              <a:off x="1951137" y="2930146"/>
              <a:ext cx="457200" cy="457201"/>
            </a:xfrm>
            <a:prstGeom prst="ellipse">
              <a:avLst/>
            </a:prstGeom>
            <a:solidFill>
              <a:schemeClr val="tx2">
                <a:lumMod val="40000"/>
                <a:lumOff val="60000"/>
                <a:alpha val="45000"/>
              </a:schemeClr>
            </a:solidFill>
            <a:ln w="254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TextBox 54"/>
            <p:cNvSpPr txBox="1"/>
            <p:nvPr/>
          </p:nvSpPr>
          <p:spPr>
            <a:xfrm>
              <a:off x="2057601" y="3013171"/>
              <a:ext cx="307995" cy="33652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a</a:t>
              </a:r>
            </a:p>
          </p:txBody>
        </p:sp>
        <p:sp>
          <p:nvSpPr>
            <p:cNvPr id="56" name="Oval 55"/>
            <p:cNvSpPr/>
            <p:nvPr/>
          </p:nvSpPr>
          <p:spPr>
            <a:xfrm>
              <a:off x="1324899" y="4323249"/>
              <a:ext cx="457200" cy="457201"/>
            </a:xfrm>
            <a:prstGeom prst="ellipse">
              <a:avLst/>
            </a:prstGeom>
            <a:solidFill>
              <a:schemeClr val="tx2">
                <a:lumMod val="40000"/>
                <a:lumOff val="60000"/>
                <a:alpha val="45000"/>
              </a:schemeClr>
            </a:solidFill>
            <a:ln w="254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TextBox 56"/>
            <p:cNvSpPr txBox="1"/>
            <p:nvPr/>
          </p:nvSpPr>
          <p:spPr>
            <a:xfrm>
              <a:off x="1417915" y="4400871"/>
              <a:ext cx="304800" cy="33652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b</a:t>
              </a:r>
            </a:p>
          </p:txBody>
        </p:sp>
        <p:cxnSp>
          <p:nvCxnSpPr>
            <p:cNvPr id="58" name="Straight Arrow Connector 57"/>
            <p:cNvCxnSpPr>
              <a:stCxn id="54" idx="3"/>
              <a:endCxn id="56" idx="0"/>
            </p:cNvCxnSpPr>
            <p:nvPr/>
          </p:nvCxnSpPr>
          <p:spPr>
            <a:xfrm flipH="1">
              <a:off x="1553500" y="3320391"/>
              <a:ext cx="464593" cy="1002858"/>
            </a:xfrm>
            <a:prstGeom prst="straightConnector1">
              <a:avLst/>
            </a:prstGeom>
            <a:ln w="50800">
              <a:solidFill>
                <a:schemeClr val="accent4">
                  <a:lumMod val="75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9" name="Oval 58"/>
            <p:cNvSpPr/>
            <p:nvPr/>
          </p:nvSpPr>
          <p:spPr>
            <a:xfrm>
              <a:off x="2669338" y="4323250"/>
              <a:ext cx="457200" cy="457199"/>
            </a:xfrm>
            <a:prstGeom prst="ellipse">
              <a:avLst/>
            </a:prstGeom>
            <a:solidFill>
              <a:schemeClr val="tx2">
                <a:lumMod val="40000"/>
                <a:lumOff val="60000"/>
                <a:alpha val="45000"/>
              </a:schemeClr>
            </a:solidFill>
            <a:ln w="254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TextBox 59"/>
            <p:cNvSpPr txBox="1"/>
            <p:nvPr/>
          </p:nvSpPr>
          <p:spPr>
            <a:xfrm>
              <a:off x="2770029" y="4392005"/>
              <a:ext cx="266593" cy="33652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c</a:t>
              </a:r>
            </a:p>
          </p:txBody>
        </p:sp>
        <p:cxnSp>
          <p:nvCxnSpPr>
            <p:cNvPr id="61" name="Straight Arrow Connector 60"/>
            <p:cNvCxnSpPr>
              <a:endCxn id="54" idx="5"/>
            </p:cNvCxnSpPr>
            <p:nvPr/>
          </p:nvCxnSpPr>
          <p:spPr>
            <a:xfrm flipH="1" flipV="1">
              <a:off x="2341383" y="3320391"/>
              <a:ext cx="546944" cy="985433"/>
            </a:xfrm>
            <a:prstGeom prst="straightConnector1">
              <a:avLst/>
            </a:prstGeom>
            <a:ln w="50800">
              <a:solidFill>
                <a:schemeClr val="accent4">
                  <a:lumMod val="75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Arrow Connector 61"/>
            <p:cNvCxnSpPr>
              <a:stCxn id="56" idx="6"/>
              <a:endCxn id="59" idx="2"/>
            </p:cNvCxnSpPr>
            <p:nvPr/>
          </p:nvCxnSpPr>
          <p:spPr>
            <a:xfrm>
              <a:off x="1782099" y="4551849"/>
              <a:ext cx="887239" cy="0"/>
            </a:xfrm>
            <a:prstGeom prst="straightConnector1">
              <a:avLst/>
            </a:prstGeom>
            <a:ln w="50800">
              <a:solidFill>
                <a:schemeClr val="accent4">
                  <a:lumMod val="75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6" name="TextBox 65"/>
          <p:cNvSpPr txBox="1"/>
          <p:nvPr/>
        </p:nvSpPr>
        <p:spPr>
          <a:xfrm>
            <a:off x="2519079" y="1832973"/>
            <a:ext cx="122266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err="1">
                <a:solidFill>
                  <a:srgbClr val="0070C0"/>
                </a:solidFill>
                <a:latin typeface="Segoe Print" panose="02000600000000000000" pitchFamily="2" charset="0"/>
              </a:rPr>
              <a:t>s.c.</a:t>
            </a:r>
            <a:r>
              <a:rPr lang="en-US" sz="2000" b="1" dirty="0">
                <a:solidFill>
                  <a:srgbClr val="0070C0"/>
                </a:solidFill>
                <a:latin typeface="Segoe Print" panose="02000600000000000000" pitchFamily="2" charset="0"/>
              </a:rPr>
              <a:t>  </a:t>
            </a:r>
            <a:r>
              <a:rPr lang="en-US" sz="2000" b="1" dirty="0">
                <a:solidFill>
                  <a:srgbClr val="C00000"/>
                </a:solidFill>
                <a:latin typeface="Segoe Print" panose="02000600000000000000" pitchFamily="2" charset="0"/>
              </a:rPr>
              <a:t>yes</a:t>
            </a:r>
          </a:p>
        </p:txBody>
      </p:sp>
      <p:grpSp>
        <p:nvGrpSpPr>
          <p:cNvPr id="65" name="Group 64"/>
          <p:cNvGrpSpPr/>
          <p:nvPr/>
        </p:nvGrpSpPr>
        <p:grpSpPr>
          <a:xfrm>
            <a:off x="838202" y="3873892"/>
            <a:ext cx="2992917" cy="2164220"/>
            <a:chOff x="1201222" y="4342166"/>
            <a:chExt cx="2653620" cy="1770911"/>
          </a:xfrm>
        </p:grpSpPr>
        <p:sp>
          <p:nvSpPr>
            <p:cNvPr id="89" name="Oval 88"/>
            <p:cNvSpPr/>
            <p:nvPr/>
          </p:nvSpPr>
          <p:spPr>
            <a:xfrm>
              <a:off x="2072618" y="4342166"/>
              <a:ext cx="408185" cy="383967"/>
            </a:xfrm>
            <a:prstGeom prst="ellipse">
              <a:avLst/>
            </a:prstGeom>
            <a:solidFill>
              <a:schemeClr val="tx2">
                <a:lumMod val="40000"/>
                <a:lumOff val="60000"/>
                <a:alpha val="45000"/>
              </a:schemeClr>
            </a:solidFill>
            <a:ln w="254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0" name="TextBox 89"/>
            <p:cNvSpPr txBox="1"/>
            <p:nvPr/>
          </p:nvSpPr>
          <p:spPr>
            <a:xfrm>
              <a:off x="2146051" y="4356801"/>
              <a:ext cx="317005" cy="30221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a</a:t>
              </a:r>
            </a:p>
          </p:txBody>
        </p:sp>
        <p:sp>
          <p:nvSpPr>
            <p:cNvPr id="91" name="Oval 90"/>
            <p:cNvSpPr/>
            <p:nvPr/>
          </p:nvSpPr>
          <p:spPr>
            <a:xfrm>
              <a:off x="1201222" y="5630388"/>
              <a:ext cx="408185" cy="383967"/>
            </a:xfrm>
            <a:prstGeom prst="ellipse">
              <a:avLst/>
            </a:prstGeom>
            <a:solidFill>
              <a:schemeClr val="tx2">
                <a:lumMod val="40000"/>
                <a:lumOff val="60000"/>
                <a:alpha val="45000"/>
              </a:schemeClr>
            </a:solidFill>
            <a:ln w="254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2" name="TextBox 91"/>
            <p:cNvSpPr txBox="1"/>
            <p:nvPr/>
          </p:nvSpPr>
          <p:spPr>
            <a:xfrm>
              <a:off x="1269252" y="5690494"/>
              <a:ext cx="272123" cy="30221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b</a:t>
              </a:r>
            </a:p>
          </p:txBody>
        </p:sp>
        <p:cxnSp>
          <p:nvCxnSpPr>
            <p:cNvPr id="94" name="Straight Arrow Connector 93"/>
            <p:cNvCxnSpPr>
              <a:stCxn id="89" idx="3"/>
              <a:endCxn id="91" idx="0"/>
            </p:cNvCxnSpPr>
            <p:nvPr/>
          </p:nvCxnSpPr>
          <p:spPr>
            <a:xfrm flipH="1">
              <a:off x="1405315" y="4669902"/>
              <a:ext cx="727080" cy="960486"/>
            </a:xfrm>
            <a:prstGeom prst="straightConnector1">
              <a:avLst/>
            </a:prstGeom>
            <a:ln w="50800">
              <a:solidFill>
                <a:schemeClr val="accent4">
                  <a:lumMod val="75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5" name="Oval 94"/>
            <p:cNvSpPr/>
            <p:nvPr/>
          </p:nvSpPr>
          <p:spPr>
            <a:xfrm>
              <a:off x="3157899" y="5729111"/>
              <a:ext cx="408185" cy="383966"/>
            </a:xfrm>
            <a:prstGeom prst="ellipse">
              <a:avLst/>
            </a:prstGeom>
            <a:solidFill>
              <a:schemeClr val="tx2">
                <a:lumMod val="40000"/>
                <a:lumOff val="60000"/>
                <a:alpha val="45000"/>
              </a:schemeClr>
            </a:solidFill>
            <a:ln w="254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TextBox 95"/>
            <p:cNvSpPr txBox="1"/>
            <p:nvPr/>
          </p:nvSpPr>
          <p:spPr>
            <a:xfrm>
              <a:off x="3214153" y="5742837"/>
              <a:ext cx="272123" cy="30221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c</a:t>
              </a:r>
            </a:p>
          </p:txBody>
        </p:sp>
        <p:cxnSp>
          <p:nvCxnSpPr>
            <p:cNvPr id="102" name="Straight Arrow Connector 101"/>
            <p:cNvCxnSpPr>
              <a:endCxn id="89" idx="5"/>
            </p:cNvCxnSpPr>
            <p:nvPr/>
          </p:nvCxnSpPr>
          <p:spPr>
            <a:xfrm flipH="1" flipV="1">
              <a:off x="2421025" y="4669902"/>
              <a:ext cx="869011" cy="1034205"/>
            </a:xfrm>
            <a:prstGeom prst="straightConnector1">
              <a:avLst/>
            </a:prstGeom>
            <a:ln w="50800">
              <a:solidFill>
                <a:schemeClr val="accent4">
                  <a:lumMod val="75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3" name="Straight Arrow Connector 102"/>
            <p:cNvCxnSpPr>
              <a:endCxn id="95" idx="2"/>
            </p:cNvCxnSpPr>
            <p:nvPr/>
          </p:nvCxnSpPr>
          <p:spPr>
            <a:xfrm>
              <a:off x="1630043" y="5858888"/>
              <a:ext cx="1527856" cy="62206"/>
            </a:xfrm>
            <a:prstGeom prst="straightConnector1">
              <a:avLst/>
            </a:prstGeom>
            <a:ln w="50800">
              <a:solidFill>
                <a:schemeClr val="accent4">
                  <a:lumMod val="75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4" name="Oval 103"/>
            <p:cNvSpPr/>
            <p:nvPr/>
          </p:nvSpPr>
          <p:spPr>
            <a:xfrm>
              <a:off x="2134724" y="5212986"/>
              <a:ext cx="408185" cy="383967"/>
            </a:xfrm>
            <a:prstGeom prst="ellipse">
              <a:avLst/>
            </a:prstGeom>
            <a:solidFill>
              <a:schemeClr val="tx2">
                <a:lumMod val="40000"/>
                <a:lumOff val="60000"/>
                <a:alpha val="45000"/>
              </a:schemeClr>
            </a:solidFill>
            <a:ln w="254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5" name="Oval 104"/>
            <p:cNvSpPr/>
            <p:nvPr/>
          </p:nvSpPr>
          <p:spPr>
            <a:xfrm>
              <a:off x="3446657" y="4776668"/>
              <a:ext cx="408185" cy="383967"/>
            </a:xfrm>
            <a:prstGeom prst="ellipse">
              <a:avLst/>
            </a:prstGeom>
            <a:solidFill>
              <a:schemeClr val="tx2">
                <a:lumMod val="40000"/>
                <a:lumOff val="60000"/>
                <a:alpha val="45000"/>
              </a:schemeClr>
            </a:solidFill>
            <a:ln w="254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06" name="Straight Arrow Connector 105"/>
            <p:cNvCxnSpPr>
              <a:stCxn id="104" idx="6"/>
              <a:endCxn id="105" idx="3"/>
            </p:cNvCxnSpPr>
            <p:nvPr/>
          </p:nvCxnSpPr>
          <p:spPr>
            <a:xfrm flipV="1">
              <a:off x="2542909" y="5104404"/>
              <a:ext cx="963525" cy="300566"/>
            </a:xfrm>
            <a:prstGeom prst="straightConnector1">
              <a:avLst/>
            </a:prstGeom>
            <a:ln w="50800">
              <a:solidFill>
                <a:schemeClr val="accent4">
                  <a:lumMod val="75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7" name="TextBox 106"/>
            <p:cNvSpPr txBox="1"/>
            <p:nvPr/>
          </p:nvSpPr>
          <p:spPr>
            <a:xfrm>
              <a:off x="2169046" y="5227622"/>
              <a:ext cx="317005" cy="30221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d</a:t>
              </a:r>
            </a:p>
          </p:txBody>
        </p:sp>
        <p:sp>
          <p:nvSpPr>
            <p:cNvPr id="108" name="TextBox 107"/>
            <p:cNvSpPr txBox="1"/>
            <p:nvPr/>
          </p:nvSpPr>
          <p:spPr>
            <a:xfrm>
              <a:off x="3492248" y="4776668"/>
              <a:ext cx="317005" cy="30221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e</a:t>
              </a:r>
            </a:p>
          </p:txBody>
        </p:sp>
      </p:grpSp>
      <p:sp>
        <p:nvSpPr>
          <p:cNvPr id="118" name="TextBox 117"/>
          <p:cNvSpPr txBox="1"/>
          <p:nvPr/>
        </p:nvSpPr>
        <p:spPr>
          <a:xfrm>
            <a:off x="3992465" y="4849916"/>
            <a:ext cx="122266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err="1">
                <a:solidFill>
                  <a:srgbClr val="0070C0"/>
                </a:solidFill>
                <a:latin typeface="Segoe Print" panose="02000600000000000000" pitchFamily="2" charset="0"/>
              </a:rPr>
              <a:t>w.c.</a:t>
            </a:r>
            <a:r>
              <a:rPr lang="en-US" sz="2000" b="1" dirty="0">
                <a:solidFill>
                  <a:srgbClr val="0070C0"/>
                </a:solidFill>
                <a:latin typeface="Segoe Print" panose="02000600000000000000" pitchFamily="2" charset="0"/>
              </a:rPr>
              <a:t> </a:t>
            </a:r>
            <a:r>
              <a:rPr lang="en-US" sz="2000" b="1" dirty="0">
                <a:solidFill>
                  <a:srgbClr val="C00000"/>
                </a:solidFill>
                <a:latin typeface="Segoe Print" panose="02000600000000000000" pitchFamily="2" charset="0"/>
              </a:rPr>
              <a:t>no</a:t>
            </a:r>
          </a:p>
        </p:txBody>
      </p:sp>
      <p:sp>
        <p:nvSpPr>
          <p:cNvPr id="119" name="TextBox 118"/>
          <p:cNvSpPr txBox="1"/>
          <p:nvPr/>
        </p:nvSpPr>
        <p:spPr>
          <a:xfrm>
            <a:off x="5235564" y="5328900"/>
            <a:ext cx="234541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rgbClr val="2F70B7"/>
                </a:solidFill>
                <a:latin typeface="Segoe Print" panose="02000600000000000000" pitchFamily="2" charset="0"/>
              </a:rPr>
              <a:t>we just say </a:t>
            </a:r>
          </a:p>
          <a:p>
            <a:r>
              <a:rPr lang="en-US" sz="2000" b="1" dirty="0">
                <a:solidFill>
                  <a:srgbClr val="2F70B7"/>
                </a:solidFill>
                <a:latin typeface="Segoe Print" panose="02000600000000000000" pitchFamily="2" charset="0"/>
              </a:rPr>
              <a:t>not connected</a:t>
            </a:r>
          </a:p>
        </p:txBody>
      </p:sp>
      <p:sp>
        <p:nvSpPr>
          <p:cNvPr id="120" name="TextBox 119"/>
          <p:cNvSpPr txBox="1"/>
          <p:nvPr/>
        </p:nvSpPr>
        <p:spPr>
          <a:xfrm>
            <a:off x="7162573" y="2192450"/>
            <a:ext cx="122266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err="1">
                <a:solidFill>
                  <a:srgbClr val="0070C0"/>
                </a:solidFill>
                <a:latin typeface="Segoe Print" panose="02000600000000000000" pitchFamily="2" charset="0"/>
              </a:rPr>
              <a:t>w.c.</a:t>
            </a:r>
            <a:r>
              <a:rPr lang="en-US" sz="2000" b="1" dirty="0">
                <a:solidFill>
                  <a:srgbClr val="0070C0"/>
                </a:solidFill>
                <a:latin typeface="Segoe Print" panose="02000600000000000000" pitchFamily="2" charset="0"/>
              </a:rPr>
              <a:t> </a:t>
            </a:r>
            <a:r>
              <a:rPr lang="en-US" sz="2000" b="1" dirty="0">
                <a:solidFill>
                  <a:srgbClr val="C00000"/>
                </a:solidFill>
                <a:latin typeface="Segoe Print" panose="02000600000000000000" pitchFamily="2" charset="0"/>
              </a:rPr>
              <a:t>yes</a:t>
            </a:r>
          </a:p>
        </p:txBody>
      </p:sp>
      <p:sp>
        <p:nvSpPr>
          <p:cNvPr id="121" name="TextBox 120"/>
          <p:cNvSpPr txBox="1"/>
          <p:nvPr/>
        </p:nvSpPr>
        <p:spPr>
          <a:xfrm>
            <a:off x="2754301" y="2216640"/>
            <a:ext cx="1363378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lang="en-US" dirty="0">
                <a:solidFill>
                  <a:schemeClr val="accent1">
                    <a:lumMod val="50000"/>
                  </a:schemeClr>
                </a:solidFill>
                <a:latin typeface="Segoe Print" panose="02000600000000000000" pitchFamily="2" charset="0"/>
              </a:rPr>
              <a:t>so also </a:t>
            </a:r>
          </a:p>
          <a:p>
            <a:r>
              <a:rPr lang="en-US" sz="2000" b="1" dirty="0">
                <a:solidFill>
                  <a:srgbClr val="0070C0"/>
                </a:solidFill>
                <a:latin typeface="Segoe Print" panose="02000600000000000000" pitchFamily="2" charset="0"/>
              </a:rPr>
              <a:t>  </a:t>
            </a:r>
            <a:r>
              <a:rPr lang="en-US" sz="2000" b="1" dirty="0" err="1">
                <a:solidFill>
                  <a:srgbClr val="0070C0"/>
                </a:solidFill>
                <a:latin typeface="Segoe Print" panose="02000600000000000000" pitchFamily="2" charset="0"/>
              </a:rPr>
              <a:t>w.c.</a:t>
            </a:r>
            <a:r>
              <a:rPr lang="en-US" sz="2000" b="1" dirty="0">
                <a:solidFill>
                  <a:srgbClr val="0070C0"/>
                </a:solidFill>
                <a:latin typeface="Segoe Print" panose="02000600000000000000" pitchFamily="2" charset="0"/>
              </a:rPr>
              <a:t> </a:t>
            </a:r>
            <a:r>
              <a:rPr lang="en-US" sz="2000" b="1" dirty="0">
                <a:solidFill>
                  <a:srgbClr val="C00000"/>
                </a:solidFill>
                <a:latin typeface="Segoe Print" panose="02000600000000000000" pitchFamily="2" charset="0"/>
              </a:rPr>
              <a:t>yes</a:t>
            </a:r>
          </a:p>
        </p:txBody>
      </p:sp>
      <p:sp>
        <p:nvSpPr>
          <p:cNvPr id="122" name="TextBox 121"/>
          <p:cNvSpPr txBox="1"/>
          <p:nvPr/>
        </p:nvSpPr>
        <p:spPr>
          <a:xfrm>
            <a:off x="3968052" y="5312004"/>
            <a:ext cx="122266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accent1">
                    <a:lumMod val="50000"/>
                  </a:schemeClr>
                </a:solidFill>
                <a:latin typeface="Segoe Print" panose="02000600000000000000" pitchFamily="2" charset="0"/>
              </a:rPr>
              <a:t>so also </a:t>
            </a:r>
          </a:p>
          <a:p>
            <a:r>
              <a:rPr lang="en-US" sz="2000" b="1" dirty="0" err="1">
                <a:solidFill>
                  <a:srgbClr val="0070C0"/>
                </a:solidFill>
                <a:latin typeface="Segoe Print" panose="02000600000000000000" pitchFamily="2" charset="0"/>
              </a:rPr>
              <a:t>s.c.</a:t>
            </a:r>
            <a:r>
              <a:rPr lang="en-US" sz="2000" b="1" dirty="0">
                <a:solidFill>
                  <a:srgbClr val="0070C0"/>
                </a:solidFill>
                <a:latin typeface="Segoe Print" panose="02000600000000000000" pitchFamily="2" charset="0"/>
              </a:rPr>
              <a:t>  </a:t>
            </a:r>
            <a:r>
              <a:rPr lang="en-US" sz="2000" b="1" dirty="0">
                <a:solidFill>
                  <a:srgbClr val="C00000"/>
                </a:solidFill>
                <a:latin typeface="Segoe Print" panose="02000600000000000000" pitchFamily="2" charset="0"/>
              </a:rPr>
              <a:t>no</a:t>
            </a:r>
          </a:p>
        </p:txBody>
      </p:sp>
      <p:cxnSp>
        <p:nvCxnSpPr>
          <p:cNvPr id="125" name="Straight Arrow Connector 124"/>
          <p:cNvCxnSpPr/>
          <p:nvPr/>
        </p:nvCxnSpPr>
        <p:spPr>
          <a:xfrm flipH="1">
            <a:off x="5342706" y="2256116"/>
            <a:ext cx="676698" cy="1351734"/>
          </a:xfrm>
          <a:prstGeom prst="straightConnector1">
            <a:avLst/>
          </a:prstGeom>
          <a:ln w="50800">
            <a:solidFill>
              <a:srgbClr val="00B0F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9" name="Straight Arrow Connector 128"/>
          <p:cNvCxnSpPr/>
          <p:nvPr/>
        </p:nvCxnSpPr>
        <p:spPr>
          <a:xfrm>
            <a:off x="6247033" y="2265415"/>
            <a:ext cx="813343" cy="1368863"/>
          </a:xfrm>
          <a:prstGeom prst="straightConnector1">
            <a:avLst/>
          </a:prstGeom>
          <a:ln w="50800">
            <a:solidFill>
              <a:srgbClr val="00B0F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3" name="Straight Arrow Connector 132"/>
          <p:cNvCxnSpPr/>
          <p:nvPr/>
        </p:nvCxnSpPr>
        <p:spPr>
          <a:xfrm flipH="1" flipV="1">
            <a:off x="5494502" y="3819135"/>
            <a:ext cx="1356865" cy="7924"/>
          </a:xfrm>
          <a:prstGeom prst="straightConnector1">
            <a:avLst/>
          </a:prstGeom>
          <a:ln w="50800">
            <a:solidFill>
              <a:srgbClr val="00B0F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064393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22" presetClass="entr" presetSubtype="1" fill="hold" nodeType="after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" dur="5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400"/>
                            </p:stCondLst>
                            <p:childTnLst>
                              <p:par>
                                <p:cTn id="23" presetID="22" presetClass="entr" presetSubtype="8" fill="hold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200"/>
                            </p:stCondLst>
                            <p:childTnLst>
                              <p:par>
                                <p:cTn id="27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500"/>
                            </p:stCondLst>
                            <p:childTnLst>
                              <p:par>
                                <p:cTn id="41" presetID="22" presetClass="entr" presetSubtype="8" fill="hold" grpId="0" nodeType="after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8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800"/>
                            </p:stCondLst>
                            <p:childTnLst>
                              <p:par>
                                <p:cTn id="5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8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1600"/>
                            </p:stCondLst>
                            <p:childTnLst>
                              <p:par>
                                <p:cTn id="59" presetID="22" presetClass="entr" presetSubtype="8" fill="hold" grpId="0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8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5" grpId="0"/>
      <p:bldP spid="66" grpId="0"/>
      <p:bldP spid="118" grpId="0"/>
      <p:bldP spid="119" grpId="0"/>
      <p:bldP spid="120" grpId="0"/>
      <p:bldP spid="121" grpId="0"/>
      <p:bldP spid="122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Complete Graph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" name="Content Placeholder 1"/>
              <p:cNvSpPr>
                <a:spLocks noGrp="1"/>
              </p:cNvSpPr>
              <p:nvPr>
                <p:ph idx="1"/>
              </p:nvPr>
            </p:nvSpPr>
            <p:spPr>
              <a:xfrm>
                <a:off x="403999" y="1348760"/>
                <a:ext cx="8229600" cy="4625456"/>
              </a:xfrm>
            </p:spPr>
            <p:txBody>
              <a:bodyPr>
                <a:normAutofit/>
              </a:bodyPr>
              <a:lstStyle/>
              <a:p>
                <a:pPr marL="452628" indent="-342900">
                  <a:spcBef>
                    <a:spcPts val="0"/>
                  </a:spcBef>
                </a:pPr>
                <a:r>
                  <a:rPr lang="en-US" sz="2400" dirty="0"/>
                  <a:t>An edge between any two distinct vertices</a:t>
                </a:r>
              </a:p>
              <a:p>
                <a:pPr marL="452628" indent="-342900">
                  <a:spcBef>
                    <a:spcPts val="0"/>
                  </a:spcBef>
                  <a:spcAft>
                    <a:spcPts val="600"/>
                  </a:spcAft>
                </a:pPr>
                <a:r>
                  <a:rPr lang="en-US" sz="2400" dirty="0">
                    <a:solidFill>
                      <a:srgbClr val="0070C0"/>
                    </a:solidFill>
                  </a:rPr>
                  <a:t>{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  <m:sub>
                        <m:r>
                          <a:rPr lang="en-US" sz="2400" b="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en-US" sz="2400" dirty="0">
                    <a:solidFill>
                      <a:srgbClr val="0070C0"/>
                    </a:solidFill>
                  </a:rPr>
                  <a:t>,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 dirty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dirty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  <m:sub>
                        <m:r>
                          <a:rPr lang="en-US" sz="2400" b="0" i="1" dirty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𝑗</m:t>
                        </m:r>
                      </m:sub>
                    </m:sSub>
                    <m:r>
                      <a:rPr lang="en-US" sz="2400" b="0" dirty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}</m:t>
                    </m:r>
                  </m:oMath>
                </a14:m>
                <a:r>
                  <a:rPr lang="en-US" sz="2400" dirty="0">
                    <a:solidFill>
                      <a:srgbClr val="0070C0"/>
                    </a:solidFill>
                  </a:rPr>
                  <a:t> ∈ E  </a:t>
                </a:r>
                <a:r>
                  <a:rPr lang="en-US" sz="2000" dirty="0">
                    <a:solidFill>
                      <a:srgbClr val="0070C0"/>
                    </a:solidFill>
                  </a:rPr>
                  <a:t>for every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  </m:t>
                        </m:r>
                        <m:r>
                          <a:rPr lang="en-US" sz="2400" b="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  <m:sub>
                        <m:r>
                          <a:rPr lang="en-US" sz="2400" b="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en-US" sz="2400" dirty="0">
                    <a:solidFill>
                      <a:srgbClr val="0070C0"/>
                    </a:solidFill>
                  </a:rPr>
                  <a:t>,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 dirty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dirty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  <m:sub>
                        <m:r>
                          <a:rPr lang="en-US" sz="2400" b="0" i="1" dirty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𝑗</m:t>
                        </m:r>
                      </m:sub>
                    </m:sSub>
                  </m:oMath>
                </a14:m>
                <a:r>
                  <a:rPr lang="en-US" sz="2000" dirty="0">
                    <a:solidFill>
                      <a:srgbClr val="0070C0"/>
                    </a:solidFill>
                  </a:rPr>
                  <a:t> ∈ V, and </a:t>
                </a:r>
                <a14:m>
                  <m:oMath xmlns:m="http://schemas.openxmlformats.org/officeDocument/2006/math">
                    <m:r>
                      <a:rPr lang="en-US" sz="2400" b="0" i="1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𝑖</m:t>
                    </m:r>
                    <m:r>
                      <a:rPr lang="en-US" sz="2400" b="0" i="1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≠</m:t>
                    </m:r>
                    <m:r>
                      <a:rPr lang="en-US" sz="2400" b="0" i="1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𝑗</m:t>
                    </m:r>
                  </m:oMath>
                </a14:m>
                <a:r>
                  <a:rPr lang="en-US" sz="2400" i="1" dirty="0">
                    <a:solidFill>
                      <a:srgbClr val="0070C0"/>
                    </a:solidFill>
                  </a:rPr>
                  <a:t>  </a:t>
                </a:r>
                <a:r>
                  <a:rPr lang="en-US" sz="2000" i="1" dirty="0"/>
                  <a:t>(u</a:t>
                </a:r>
                <a:r>
                  <a:rPr lang="en-US" sz="1800" i="1" dirty="0"/>
                  <a:t>ndirected </a:t>
                </a:r>
                <a:r>
                  <a:rPr lang="en-US" sz="2000" i="1" dirty="0"/>
                  <a:t>graph)</a:t>
                </a:r>
              </a:p>
            </p:txBody>
          </p:sp>
        </mc:Choice>
        <mc:Fallback>
          <p:sp>
            <p:nvSpPr>
              <p:cNvPr id="2" name="Content Placeholder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03999" y="1348760"/>
                <a:ext cx="8229600" cy="4625456"/>
              </a:xfrm>
              <a:blipFill>
                <a:blip r:embed="rId2"/>
                <a:stretch>
                  <a:fillRect t="-191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8" name="TextBox 47"/>
          <p:cNvSpPr txBox="1"/>
          <p:nvPr/>
        </p:nvSpPr>
        <p:spPr>
          <a:xfrm>
            <a:off x="940287" y="5467769"/>
            <a:ext cx="762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rgbClr val="0070C0"/>
                </a:solidFill>
                <a:latin typeface="Segoe Print" panose="02000600000000000000" pitchFamily="2" charset="0"/>
              </a:rPr>
              <a:t>K4</a:t>
            </a:r>
          </a:p>
        </p:txBody>
      </p:sp>
      <p:grpSp>
        <p:nvGrpSpPr>
          <p:cNvPr id="10" name="Group 9"/>
          <p:cNvGrpSpPr/>
          <p:nvPr/>
        </p:nvGrpSpPr>
        <p:grpSpPr>
          <a:xfrm>
            <a:off x="988571" y="3744945"/>
            <a:ext cx="1416395" cy="1532516"/>
            <a:chOff x="900768" y="2859771"/>
            <a:chExt cx="1416395" cy="1532516"/>
          </a:xfrm>
        </p:grpSpPr>
        <p:cxnSp>
          <p:nvCxnSpPr>
            <p:cNvPr id="101" name="Straight Arrow Connector 100"/>
            <p:cNvCxnSpPr>
              <a:stCxn id="82" idx="6"/>
              <a:endCxn id="97" idx="2"/>
            </p:cNvCxnSpPr>
            <p:nvPr/>
          </p:nvCxnSpPr>
          <p:spPr>
            <a:xfrm>
              <a:off x="1223169" y="4235739"/>
              <a:ext cx="784362" cy="12772"/>
            </a:xfrm>
            <a:prstGeom prst="straightConnector1">
              <a:avLst/>
            </a:prstGeom>
            <a:ln w="50800">
              <a:solidFill>
                <a:schemeClr val="accent4">
                  <a:lumMod val="75000"/>
                </a:schemeClr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7" name="Oval 76"/>
            <p:cNvSpPr/>
            <p:nvPr/>
          </p:nvSpPr>
          <p:spPr>
            <a:xfrm>
              <a:off x="900768" y="2859771"/>
              <a:ext cx="309632" cy="287554"/>
            </a:xfrm>
            <a:prstGeom prst="ellipse">
              <a:avLst/>
            </a:prstGeom>
            <a:solidFill>
              <a:schemeClr val="tx2">
                <a:lumMod val="40000"/>
                <a:lumOff val="60000"/>
                <a:alpha val="45000"/>
              </a:schemeClr>
            </a:solidFill>
            <a:ln w="254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8" name="Oval 77"/>
            <p:cNvSpPr/>
            <p:nvPr/>
          </p:nvSpPr>
          <p:spPr>
            <a:xfrm>
              <a:off x="1997672" y="2872476"/>
              <a:ext cx="309632" cy="287554"/>
            </a:xfrm>
            <a:prstGeom prst="ellipse">
              <a:avLst/>
            </a:prstGeom>
            <a:solidFill>
              <a:schemeClr val="tx2">
                <a:lumMod val="40000"/>
                <a:lumOff val="60000"/>
                <a:alpha val="45000"/>
              </a:schemeClr>
            </a:solidFill>
            <a:ln w="254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2" name="Oval 81"/>
            <p:cNvSpPr/>
            <p:nvPr/>
          </p:nvSpPr>
          <p:spPr>
            <a:xfrm>
              <a:off x="913537" y="4091962"/>
              <a:ext cx="309632" cy="287554"/>
            </a:xfrm>
            <a:prstGeom prst="ellipse">
              <a:avLst/>
            </a:prstGeom>
            <a:solidFill>
              <a:schemeClr val="tx2">
                <a:lumMod val="40000"/>
                <a:lumOff val="60000"/>
                <a:alpha val="45000"/>
              </a:schemeClr>
            </a:solidFill>
            <a:ln w="254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93" name="Straight Arrow Connector 92"/>
            <p:cNvCxnSpPr>
              <a:stCxn id="77" idx="4"/>
              <a:endCxn id="82" idx="0"/>
            </p:cNvCxnSpPr>
            <p:nvPr/>
          </p:nvCxnSpPr>
          <p:spPr>
            <a:xfrm>
              <a:off x="1055585" y="3147325"/>
              <a:ext cx="12769" cy="944638"/>
            </a:xfrm>
            <a:prstGeom prst="straightConnector1">
              <a:avLst/>
            </a:prstGeom>
            <a:ln w="50800">
              <a:solidFill>
                <a:schemeClr val="accent4">
                  <a:lumMod val="75000"/>
                </a:schemeClr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7" name="Oval 96"/>
            <p:cNvSpPr/>
            <p:nvPr/>
          </p:nvSpPr>
          <p:spPr>
            <a:xfrm>
              <a:off x="2007531" y="4104734"/>
              <a:ext cx="309632" cy="287553"/>
            </a:xfrm>
            <a:prstGeom prst="ellipse">
              <a:avLst/>
            </a:prstGeom>
            <a:solidFill>
              <a:schemeClr val="tx2">
                <a:lumMod val="40000"/>
                <a:lumOff val="60000"/>
                <a:alpha val="45000"/>
              </a:schemeClr>
            </a:solidFill>
            <a:ln w="254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99" name="Straight Arrow Connector 98"/>
            <p:cNvCxnSpPr>
              <a:stCxn id="78" idx="4"/>
              <a:endCxn id="97" idx="0"/>
            </p:cNvCxnSpPr>
            <p:nvPr/>
          </p:nvCxnSpPr>
          <p:spPr>
            <a:xfrm>
              <a:off x="2152489" y="3160030"/>
              <a:ext cx="9859" cy="944704"/>
            </a:xfrm>
            <a:prstGeom prst="straightConnector1">
              <a:avLst/>
            </a:prstGeom>
            <a:ln w="50800">
              <a:solidFill>
                <a:schemeClr val="accent4">
                  <a:lumMod val="75000"/>
                </a:schemeClr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0" name="Straight Arrow Connector 99"/>
            <p:cNvCxnSpPr>
              <a:stCxn id="97" idx="1"/>
              <a:endCxn id="77" idx="5"/>
            </p:cNvCxnSpPr>
            <p:nvPr/>
          </p:nvCxnSpPr>
          <p:spPr>
            <a:xfrm flipH="1" flipV="1">
              <a:off x="1165056" y="3105214"/>
              <a:ext cx="887819" cy="1041632"/>
            </a:xfrm>
            <a:prstGeom prst="straightConnector1">
              <a:avLst/>
            </a:prstGeom>
            <a:ln w="50800">
              <a:solidFill>
                <a:schemeClr val="accent4">
                  <a:lumMod val="75000"/>
                </a:schemeClr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Arrow Connector 37"/>
            <p:cNvCxnSpPr/>
            <p:nvPr/>
          </p:nvCxnSpPr>
          <p:spPr>
            <a:xfrm>
              <a:off x="1216786" y="3012179"/>
              <a:ext cx="784361" cy="12770"/>
            </a:xfrm>
            <a:prstGeom prst="straightConnector1">
              <a:avLst/>
            </a:prstGeom>
            <a:ln w="50800">
              <a:solidFill>
                <a:schemeClr val="accent4">
                  <a:lumMod val="75000"/>
                </a:schemeClr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Arrow Connector 50"/>
            <p:cNvCxnSpPr>
              <a:endCxn id="82" idx="7"/>
            </p:cNvCxnSpPr>
            <p:nvPr/>
          </p:nvCxnSpPr>
          <p:spPr>
            <a:xfrm flipH="1">
              <a:off x="1177824" y="3118659"/>
              <a:ext cx="865423" cy="1015414"/>
            </a:xfrm>
            <a:prstGeom prst="straightConnector1">
              <a:avLst/>
            </a:prstGeom>
            <a:ln w="50800">
              <a:solidFill>
                <a:schemeClr val="accent4">
                  <a:lumMod val="75000"/>
                </a:schemeClr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5" name="Group 94"/>
          <p:cNvGrpSpPr/>
          <p:nvPr/>
        </p:nvGrpSpPr>
        <p:grpSpPr>
          <a:xfrm>
            <a:off x="3167627" y="3744947"/>
            <a:ext cx="2047387" cy="2014691"/>
            <a:chOff x="3032008" y="2622207"/>
            <a:chExt cx="2047387" cy="2014691"/>
          </a:xfrm>
        </p:grpSpPr>
        <p:cxnSp>
          <p:nvCxnSpPr>
            <p:cNvPr id="61" name="Straight Arrow Connector 60"/>
            <p:cNvCxnSpPr>
              <a:stCxn id="54" idx="0"/>
              <a:endCxn id="63" idx="2"/>
            </p:cNvCxnSpPr>
            <p:nvPr/>
          </p:nvCxnSpPr>
          <p:spPr>
            <a:xfrm flipV="1">
              <a:off x="3233157" y="2806621"/>
              <a:ext cx="605372" cy="423657"/>
            </a:xfrm>
            <a:prstGeom prst="straightConnector1">
              <a:avLst/>
            </a:prstGeom>
            <a:ln w="50800">
              <a:solidFill>
                <a:schemeClr val="accent4">
                  <a:lumMod val="75000"/>
                </a:schemeClr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Arrow Connector 52"/>
            <p:cNvCxnSpPr>
              <a:endCxn id="58" idx="3"/>
            </p:cNvCxnSpPr>
            <p:nvPr/>
          </p:nvCxnSpPr>
          <p:spPr>
            <a:xfrm>
              <a:off x="3657204" y="4566811"/>
              <a:ext cx="770191" cy="11955"/>
            </a:xfrm>
            <a:prstGeom prst="straightConnector1">
              <a:avLst/>
            </a:prstGeom>
            <a:ln w="50800">
              <a:solidFill>
                <a:schemeClr val="accent4">
                  <a:lumMod val="75000"/>
                </a:schemeClr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4" name="Oval 53"/>
            <p:cNvSpPr/>
            <p:nvPr/>
          </p:nvSpPr>
          <p:spPr>
            <a:xfrm>
              <a:off x="3032008" y="3230278"/>
              <a:ext cx="402298" cy="368828"/>
            </a:xfrm>
            <a:prstGeom prst="ellipse">
              <a:avLst/>
            </a:prstGeom>
            <a:solidFill>
              <a:schemeClr val="tx2">
                <a:lumMod val="40000"/>
                <a:lumOff val="60000"/>
                <a:alpha val="45000"/>
              </a:schemeClr>
            </a:solidFill>
            <a:ln w="254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Oval 54"/>
            <p:cNvSpPr/>
            <p:nvPr/>
          </p:nvSpPr>
          <p:spPr>
            <a:xfrm>
              <a:off x="4677097" y="3248376"/>
              <a:ext cx="402298" cy="368828"/>
            </a:xfrm>
            <a:prstGeom prst="ellipse">
              <a:avLst/>
            </a:prstGeom>
            <a:solidFill>
              <a:schemeClr val="tx2">
                <a:lumMod val="40000"/>
                <a:lumOff val="60000"/>
                <a:alpha val="45000"/>
              </a:schemeClr>
            </a:solidFill>
            <a:ln w="254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Oval 55"/>
            <p:cNvSpPr/>
            <p:nvPr/>
          </p:nvSpPr>
          <p:spPr>
            <a:xfrm>
              <a:off x="3284331" y="4268070"/>
              <a:ext cx="402298" cy="368828"/>
            </a:xfrm>
            <a:prstGeom prst="ellipse">
              <a:avLst/>
            </a:prstGeom>
            <a:solidFill>
              <a:schemeClr val="tx2">
                <a:lumMod val="40000"/>
                <a:lumOff val="60000"/>
                <a:alpha val="45000"/>
              </a:schemeClr>
            </a:solidFill>
            <a:ln w="254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57" name="Straight Arrow Connector 56"/>
            <p:cNvCxnSpPr>
              <a:stCxn id="54" idx="4"/>
              <a:endCxn id="56" idx="1"/>
            </p:cNvCxnSpPr>
            <p:nvPr/>
          </p:nvCxnSpPr>
          <p:spPr>
            <a:xfrm>
              <a:off x="3233157" y="3599106"/>
              <a:ext cx="110089" cy="722979"/>
            </a:xfrm>
            <a:prstGeom prst="straightConnector1">
              <a:avLst/>
            </a:prstGeom>
            <a:ln w="50800">
              <a:solidFill>
                <a:schemeClr val="accent4">
                  <a:lumMod val="75000"/>
                </a:schemeClr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8" name="Oval 57"/>
            <p:cNvSpPr/>
            <p:nvPr/>
          </p:nvSpPr>
          <p:spPr>
            <a:xfrm>
              <a:off x="4368479" y="4263952"/>
              <a:ext cx="402298" cy="368827"/>
            </a:xfrm>
            <a:prstGeom prst="ellipse">
              <a:avLst/>
            </a:prstGeom>
            <a:solidFill>
              <a:schemeClr val="tx2">
                <a:lumMod val="40000"/>
                <a:lumOff val="60000"/>
                <a:alpha val="45000"/>
              </a:schemeClr>
            </a:solidFill>
            <a:ln w="254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59" name="Straight Arrow Connector 58"/>
            <p:cNvCxnSpPr>
              <a:stCxn id="55" idx="4"/>
              <a:endCxn id="58" idx="7"/>
            </p:cNvCxnSpPr>
            <p:nvPr/>
          </p:nvCxnSpPr>
          <p:spPr>
            <a:xfrm flipH="1">
              <a:off x="4711861" y="3617204"/>
              <a:ext cx="166384" cy="700761"/>
            </a:xfrm>
            <a:prstGeom prst="straightConnector1">
              <a:avLst/>
            </a:prstGeom>
            <a:ln w="50800">
              <a:solidFill>
                <a:schemeClr val="accent4">
                  <a:lumMod val="75000"/>
                </a:schemeClr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Arrow Connector 59"/>
            <p:cNvCxnSpPr>
              <a:stCxn id="58" idx="1"/>
              <a:endCxn id="54" idx="5"/>
            </p:cNvCxnSpPr>
            <p:nvPr/>
          </p:nvCxnSpPr>
          <p:spPr>
            <a:xfrm flipH="1" flipV="1">
              <a:off x="3375391" y="3545092"/>
              <a:ext cx="1052003" cy="772873"/>
            </a:xfrm>
            <a:prstGeom prst="straightConnector1">
              <a:avLst/>
            </a:prstGeom>
            <a:ln w="50800">
              <a:solidFill>
                <a:schemeClr val="accent4">
                  <a:lumMod val="75000"/>
                </a:schemeClr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Arrow Connector 61"/>
            <p:cNvCxnSpPr>
              <a:stCxn id="55" idx="3"/>
              <a:endCxn id="56" idx="7"/>
            </p:cNvCxnSpPr>
            <p:nvPr/>
          </p:nvCxnSpPr>
          <p:spPr>
            <a:xfrm flipH="1">
              <a:off x="3627714" y="3563190"/>
              <a:ext cx="1108298" cy="758894"/>
            </a:xfrm>
            <a:prstGeom prst="straightConnector1">
              <a:avLst/>
            </a:prstGeom>
            <a:ln w="50800">
              <a:solidFill>
                <a:schemeClr val="accent4">
                  <a:lumMod val="75000"/>
                </a:schemeClr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3" name="Oval 62"/>
            <p:cNvSpPr/>
            <p:nvPr/>
          </p:nvSpPr>
          <p:spPr>
            <a:xfrm>
              <a:off x="3838529" y="2622207"/>
              <a:ext cx="402298" cy="368828"/>
            </a:xfrm>
            <a:prstGeom prst="ellipse">
              <a:avLst/>
            </a:prstGeom>
            <a:solidFill>
              <a:schemeClr val="tx2">
                <a:lumMod val="40000"/>
                <a:lumOff val="60000"/>
                <a:alpha val="45000"/>
              </a:schemeClr>
            </a:solidFill>
            <a:ln w="254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74" name="Straight Arrow Connector 73"/>
            <p:cNvCxnSpPr>
              <a:stCxn id="55" idx="2"/>
            </p:cNvCxnSpPr>
            <p:nvPr/>
          </p:nvCxnSpPr>
          <p:spPr>
            <a:xfrm flipH="1">
              <a:off x="3436144" y="3432791"/>
              <a:ext cx="1240953" cy="1"/>
            </a:xfrm>
            <a:prstGeom prst="straightConnector1">
              <a:avLst/>
            </a:prstGeom>
            <a:ln w="50800">
              <a:solidFill>
                <a:schemeClr val="accent4">
                  <a:lumMod val="75000"/>
                </a:schemeClr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Straight Arrow Connector 80"/>
            <p:cNvCxnSpPr>
              <a:stCxn id="63" idx="6"/>
              <a:endCxn id="55" idx="0"/>
            </p:cNvCxnSpPr>
            <p:nvPr/>
          </p:nvCxnSpPr>
          <p:spPr>
            <a:xfrm>
              <a:off x="4240827" y="2806621"/>
              <a:ext cx="637419" cy="441755"/>
            </a:xfrm>
            <a:prstGeom prst="straightConnector1">
              <a:avLst/>
            </a:prstGeom>
            <a:ln w="50800">
              <a:solidFill>
                <a:schemeClr val="accent4">
                  <a:lumMod val="75000"/>
                </a:schemeClr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Straight Arrow Connector 89"/>
            <p:cNvCxnSpPr>
              <a:endCxn id="56" idx="0"/>
            </p:cNvCxnSpPr>
            <p:nvPr/>
          </p:nvCxnSpPr>
          <p:spPr>
            <a:xfrm flipH="1">
              <a:off x="3485480" y="2991293"/>
              <a:ext cx="495236" cy="1276777"/>
            </a:xfrm>
            <a:prstGeom prst="straightConnector1">
              <a:avLst/>
            </a:prstGeom>
            <a:ln w="50800">
              <a:solidFill>
                <a:schemeClr val="accent4">
                  <a:lumMod val="75000"/>
                </a:schemeClr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2" name="Straight Arrow Connector 91"/>
            <p:cNvCxnSpPr>
              <a:stCxn id="58" idx="0"/>
            </p:cNvCxnSpPr>
            <p:nvPr/>
          </p:nvCxnSpPr>
          <p:spPr>
            <a:xfrm flipH="1" flipV="1">
              <a:off x="4124258" y="2970216"/>
              <a:ext cx="445370" cy="1293736"/>
            </a:xfrm>
            <a:prstGeom prst="straightConnector1">
              <a:avLst/>
            </a:prstGeom>
            <a:ln w="50800">
              <a:solidFill>
                <a:schemeClr val="accent4">
                  <a:lumMod val="75000"/>
                </a:schemeClr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2" name="TextBox 101"/>
          <p:cNvSpPr txBox="1"/>
          <p:nvPr/>
        </p:nvSpPr>
        <p:spPr>
          <a:xfrm>
            <a:off x="3511008" y="5931029"/>
            <a:ext cx="762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rgbClr val="0070C0"/>
                </a:solidFill>
                <a:latin typeface="Segoe Print" panose="02000600000000000000" pitchFamily="2" charset="0"/>
              </a:rPr>
              <a:t>K5</a:t>
            </a:r>
          </a:p>
        </p:txBody>
      </p:sp>
      <p:grpSp>
        <p:nvGrpSpPr>
          <p:cNvPr id="206" name="Group 205"/>
          <p:cNvGrpSpPr/>
          <p:nvPr/>
        </p:nvGrpSpPr>
        <p:grpSpPr>
          <a:xfrm>
            <a:off x="5685004" y="3747684"/>
            <a:ext cx="2723488" cy="2502550"/>
            <a:chOff x="5263161" y="2748106"/>
            <a:chExt cx="2723488" cy="2502550"/>
          </a:xfrm>
        </p:grpSpPr>
        <p:cxnSp>
          <p:nvCxnSpPr>
            <p:cNvPr id="104" name="Straight Arrow Connector 103"/>
            <p:cNvCxnSpPr>
              <a:stCxn id="106" idx="0"/>
              <a:endCxn id="114" idx="3"/>
            </p:cNvCxnSpPr>
            <p:nvPr/>
          </p:nvCxnSpPr>
          <p:spPr>
            <a:xfrm flipV="1">
              <a:off x="5502472" y="3136358"/>
              <a:ext cx="353785" cy="586694"/>
            </a:xfrm>
            <a:prstGeom prst="straightConnector1">
              <a:avLst/>
            </a:prstGeom>
            <a:ln w="50800">
              <a:solidFill>
                <a:schemeClr val="accent4">
                  <a:lumMod val="75000"/>
                </a:schemeClr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5" name="Straight Arrow Connector 104"/>
            <p:cNvCxnSpPr>
              <a:stCxn id="108" idx="5"/>
              <a:endCxn id="110" idx="3"/>
            </p:cNvCxnSpPr>
            <p:nvPr/>
          </p:nvCxnSpPr>
          <p:spPr>
            <a:xfrm>
              <a:off x="6194691" y="5185054"/>
              <a:ext cx="904807" cy="0"/>
            </a:xfrm>
            <a:prstGeom prst="straightConnector1">
              <a:avLst/>
            </a:prstGeom>
            <a:ln w="50800">
              <a:solidFill>
                <a:schemeClr val="accent4">
                  <a:lumMod val="75000"/>
                </a:schemeClr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6" name="Oval 105"/>
            <p:cNvSpPr/>
            <p:nvPr/>
          </p:nvSpPr>
          <p:spPr>
            <a:xfrm>
              <a:off x="5263161" y="3723052"/>
              <a:ext cx="478622" cy="447957"/>
            </a:xfrm>
            <a:prstGeom prst="ellipse">
              <a:avLst/>
            </a:prstGeom>
            <a:solidFill>
              <a:schemeClr val="tx2">
                <a:lumMod val="40000"/>
                <a:lumOff val="60000"/>
                <a:alpha val="45000"/>
              </a:schemeClr>
            </a:solidFill>
            <a:ln w="254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7" name="Oval 106"/>
            <p:cNvSpPr/>
            <p:nvPr/>
          </p:nvSpPr>
          <p:spPr>
            <a:xfrm>
              <a:off x="7508027" y="3723053"/>
              <a:ext cx="478622" cy="447957"/>
            </a:xfrm>
            <a:prstGeom prst="ellipse">
              <a:avLst/>
            </a:prstGeom>
            <a:solidFill>
              <a:schemeClr val="tx2">
                <a:lumMod val="40000"/>
                <a:lumOff val="60000"/>
                <a:alpha val="45000"/>
              </a:schemeClr>
            </a:solidFill>
            <a:ln w="254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8" name="Oval 107"/>
            <p:cNvSpPr/>
            <p:nvPr/>
          </p:nvSpPr>
          <p:spPr>
            <a:xfrm>
              <a:off x="5786163" y="4802699"/>
              <a:ext cx="478622" cy="447957"/>
            </a:xfrm>
            <a:prstGeom prst="ellipse">
              <a:avLst/>
            </a:prstGeom>
            <a:solidFill>
              <a:schemeClr val="tx2">
                <a:lumMod val="40000"/>
                <a:lumOff val="60000"/>
                <a:alpha val="45000"/>
              </a:schemeClr>
            </a:solidFill>
            <a:ln w="254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09" name="Straight Arrow Connector 108"/>
            <p:cNvCxnSpPr>
              <a:stCxn id="106" idx="4"/>
              <a:endCxn id="108" idx="1"/>
            </p:cNvCxnSpPr>
            <p:nvPr/>
          </p:nvCxnSpPr>
          <p:spPr>
            <a:xfrm>
              <a:off x="5502472" y="4171009"/>
              <a:ext cx="353785" cy="697293"/>
            </a:xfrm>
            <a:prstGeom prst="straightConnector1">
              <a:avLst/>
            </a:prstGeom>
            <a:ln w="50800">
              <a:solidFill>
                <a:schemeClr val="accent4">
                  <a:lumMod val="75000"/>
                </a:schemeClr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0" name="Oval 109"/>
            <p:cNvSpPr/>
            <p:nvPr/>
          </p:nvSpPr>
          <p:spPr>
            <a:xfrm>
              <a:off x="7029404" y="4802700"/>
              <a:ext cx="478622" cy="447956"/>
            </a:xfrm>
            <a:prstGeom prst="ellipse">
              <a:avLst/>
            </a:prstGeom>
            <a:solidFill>
              <a:schemeClr val="tx2">
                <a:lumMod val="40000"/>
                <a:lumOff val="60000"/>
                <a:alpha val="45000"/>
              </a:schemeClr>
            </a:solidFill>
            <a:ln w="254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11" name="Straight Arrow Connector 110"/>
            <p:cNvCxnSpPr>
              <a:stCxn id="107" idx="4"/>
              <a:endCxn id="110" idx="7"/>
            </p:cNvCxnSpPr>
            <p:nvPr/>
          </p:nvCxnSpPr>
          <p:spPr>
            <a:xfrm flipH="1">
              <a:off x="7437934" y="4171010"/>
              <a:ext cx="309404" cy="697293"/>
            </a:xfrm>
            <a:prstGeom prst="straightConnector1">
              <a:avLst/>
            </a:prstGeom>
            <a:ln w="50800">
              <a:solidFill>
                <a:schemeClr val="accent4">
                  <a:lumMod val="75000"/>
                </a:schemeClr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2" name="Straight Arrow Connector 111"/>
            <p:cNvCxnSpPr>
              <a:stCxn id="110" idx="2"/>
              <a:endCxn id="106" idx="5"/>
            </p:cNvCxnSpPr>
            <p:nvPr/>
          </p:nvCxnSpPr>
          <p:spPr>
            <a:xfrm flipH="1" flipV="1">
              <a:off x="5671690" y="4105406"/>
              <a:ext cx="1357714" cy="921271"/>
            </a:xfrm>
            <a:prstGeom prst="straightConnector1">
              <a:avLst/>
            </a:prstGeom>
            <a:ln w="50800">
              <a:solidFill>
                <a:schemeClr val="accent4">
                  <a:lumMod val="75000"/>
                </a:schemeClr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3" name="Straight Arrow Connector 112"/>
            <p:cNvCxnSpPr>
              <a:stCxn id="107" idx="3"/>
              <a:endCxn id="108" idx="6"/>
            </p:cNvCxnSpPr>
            <p:nvPr/>
          </p:nvCxnSpPr>
          <p:spPr>
            <a:xfrm flipH="1">
              <a:off x="6264785" y="4105408"/>
              <a:ext cx="1313335" cy="921270"/>
            </a:xfrm>
            <a:prstGeom prst="straightConnector1">
              <a:avLst/>
            </a:prstGeom>
            <a:ln w="50800">
              <a:solidFill>
                <a:schemeClr val="accent4">
                  <a:lumMod val="75000"/>
                </a:schemeClr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4" name="Oval 113"/>
            <p:cNvSpPr/>
            <p:nvPr/>
          </p:nvSpPr>
          <p:spPr>
            <a:xfrm>
              <a:off x="5786163" y="2754003"/>
              <a:ext cx="478622" cy="447957"/>
            </a:xfrm>
            <a:prstGeom prst="ellipse">
              <a:avLst/>
            </a:prstGeom>
            <a:solidFill>
              <a:schemeClr val="tx2">
                <a:lumMod val="40000"/>
                <a:lumOff val="60000"/>
                <a:alpha val="45000"/>
              </a:schemeClr>
            </a:solidFill>
            <a:ln w="254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15" name="Straight Arrow Connector 114"/>
            <p:cNvCxnSpPr>
              <a:stCxn id="107" idx="2"/>
              <a:endCxn id="106" idx="6"/>
            </p:cNvCxnSpPr>
            <p:nvPr/>
          </p:nvCxnSpPr>
          <p:spPr>
            <a:xfrm flipH="1" flipV="1">
              <a:off x="5741783" y="3947031"/>
              <a:ext cx="1766244" cy="1"/>
            </a:xfrm>
            <a:prstGeom prst="straightConnector1">
              <a:avLst/>
            </a:prstGeom>
            <a:ln w="50800">
              <a:solidFill>
                <a:schemeClr val="accent4">
                  <a:lumMod val="75000"/>
                </a:schemeClr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6" name="Straight Arrow Connector 115"/>
            <p:cNvCxnSpPr>
              <a:stCxn id="114" idx="6"/>
              <a:endCxn id="107" idx="1"/>
            </p:cNvCxnSpPr>
            <p:nvPr/>
          </p:nvCxnSpPr>
          <p:spPr>
            <a:xfrm>
              <a:off x="6264785" y="2977981"/>
              <a:ext cx="1313335" cy="810673"/>
            </a:xfrm>
            <a:prstGeom prst="straightConnector1">
              <a:avLst/>
            </a:prstGeom>
            <a:ln w="50800">
              <a:solidFill>
                <a:schemeClr val="accent4">
                  <a:lumMod val="75000"/>
                </a:schemeClr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7" name="Straight Arrow Connector 116"/>
            <p:cNvCxnSpPr>
              <a:stCxn id="114" idx="4"/>
              <a:endCxn id="108" idx="0"/>
            </p:cNvCxnSpPr>
            <p:nvPr/>
          </p:nvCxnSpPr>
          <p:spPr>
            <a:xfrm>
              <a:off x="6025474" y="3201960"/>
              <a:ext cx="0" cy="1600739"/>
            </a:xfrm>
            <a:prstGeom prst="straightConnector1">
              <a:avLst/>
            </a:prstGeom>
            <a:ln w="50800">
              <a:solidFill>
                <a:schemeClr val="accent4">
                  <a:lumMod val="75000"/>
                </a:schemeClr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8" name="Straight Arrow Connector 117"/>
            <p:cNvCxnSpPr>
              <a:stCxn id="110" idx="1"/>
              <a:endCxn id="114" idx="5"/>
            </p:cNvCxnSpPr>
            <p:nvPr/>
          </p:nvCxnSpPr>
          <p:spPr>
            <a:xfrm flipH="1" flipV="1">
              <a:off x="6194692" y="3136358"/>
              <a:ext cx="904805" cy="1731944"/>
            </a:xfrm>
            <a:prstGeom prst="straightConnector1">
              <a:avLst/>
            </a:prstGeom>
            <a:ln w="50800">
              <a:solidFill>
                <a:schemeClr val="accent4">
                  <a:lumMod val="75000"/>
                </a:schemeClr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9" name="Oval 118"/>
            <p:cNvSpPr/>
            <p:nvPr/>
          </p:nvSpPr>
          <p:spPr>
            <a:xfrm>
              <a:off x="7030517" y="2748106"/>
              <a:ext cx="478622" cy="447957"/>
            </a:xfrm>
            <a:prstGeom prst="ellipse">
              <a:avLst/>
            </a:prstGeom>
            <a:solidFill>
              <a:schemeClr val="tx2">
                <a:lumMod val="40000"/>
                <a:lumOff val="60000"/>
                <a:alpha val="45000"/>
              </a:schemeClr>
            </a:solidFill>
            <a:ln w="254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40" name="Straight Arrow Connector 139"/>
            <p:cNvCxnSpPr>
              <a:stCxn id="114" idx="7"/>
              <a:endCxn id="119" idx="1"/>
            </p:cNvCxnSpPr>
            <p:nvPr/>
          </p:nvCxnSpPr>
          <p:spPr>
            <a:xfrm flipV="1">
              <a:off x="6194692" y="2813708"/>
              <a:ext cx="905918" cy="5897"/>
            </a:xfrm>
            <a:prstGeom prst="straightConnector1">
              <a:avLst/>
            </a:prstGeom>
            <a:ln w="50800">
              <a:solidFill>
                <a:schemeClr val="accent4">
                  <a:lumMod val="75000"/>
                </a:schemeClr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9" name="Straight Arrow Connector 168"/>
            <p:cNvCxnSpPr>
              <a:stCxn id="119" idx="2"/>
              <a:endCxn id="106" idx="7"/>
            </p:cNvCxnSpPr>
            <p:nvPr/>
          </p:nvCxnSpPr>
          <p:spPr>
            <a:xfrm flipH="1">
              <a:off x="5671690" y="2972085"/>
              <a:ext cx="1358827" cy="816569"/>
            </a:xfrm>
            <a:prstGeom prst="straightConnector1">
              <a:avLst/>
            </a:prstGeom>
            <a:ln w="50800">
              <a:solidFill>
                <a:schemeClr val="accent4">
                  <a:lumMod val="75000"/>
                </a:schemeClr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1" name="Straight Arrow Connector 170"/>
            <p:cNvCxnSpPr>
              <a:stCxn id="119" idx="3"/>
              <a:endCxn id="108" idx="7"/>
            </p:cNvCxnSpPr>
            <p:nvPr/>
          </p:nvCxnSpPr>
          <p:spPr>
            <a:xfrm flipH="1">
              <a:off x="6194691" y="3130461"/>
              <a:ext cx="905919" cy="1737840"/>
            </a:xfrm>
            <a:prstGeom prst="straightConnector1">
              <a:avLst/>
            </a:prstGeom>
            <a:ln w="50800">
              <a:solidFill>
                <a:schemeClr val="accent4">
                  <a:lumMod val="75000"/>
                </a:schemeClr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5" name="Straight Arrow Connector 174"/>
            <p:cNvCxnSpPr>
              <a:endCxn id="107" idx="0"/>
            </p:cNvCxnSpPr>
            <p:nvPr/>
          </p:nvCxnSpPr>
          <p:spPr>
            <a:xfrm>
              <a:off x="7441429" y="3132865"/>
              <a:ext cx="305907" cy="590188"/>
            </a:xfrm>
            <a:prstGeom prst="straightConnector1">
              <a:avLst/>
            </a:prstGeom>
            <a:ln w="50800">
              <a:solidFill>
                <a:schemeClr val="accent4">
                  <a:lumMod val="75000"/>
                </a:schemeClr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7" name="Straight Arrow Connector 176"/>
            <p:cNvCxnSpPr>
              <a:stCxn id="119" idx="4"/>
            </p:cNvCxnSpPr>
            <p:nvPr/>
          </p:nvCxnSpPr>
          <p:spPr>
            <a:xfrm>
              <a:off x="7269828" y="3196063"/>
              <a:ext cx="33663" cy="1618852"/>
            </a:xfrm>
            <a:prstGeom prst="straightConnector1">
              <a:avLst/>
            </a:prstGeom>
            <a:ln w="50800">
              <a:solidFill>
                <a:schemeClr val="accent4">
                  <a:lumMod val="75000"/>
                </a:schemeClr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05" name="TextBox 204"/>
          <p:cNvSpPr txBox="1"/>
          <p:nvPr/>
        </p:nvSpPr>
        <p:spPr>
          <a:xfrm>
            <a:off x="6338189" y="6457890"/>
            <a:ext cx="762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rgbClr val="0070C0"/>
                </a:solidFill>
                <a:latin typeface="Segoe Print" panose="02000600000000000000" pitchFamily="2" charset="0"/>
              </a:rPr>
              <a:t>K6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6829728-904B-14D4-8E05-F9FC329F7007}"/>
              </a:ext>
            </a:extLst>
          </p:cNvPr>
          <p:cNvSpPr txBox="1"/>
          <p:nvPr/>
        </p:nvSpPr>
        <p:spPr>
          <a:xfrm>
            <a:off x="1320215" y="3163159"/>
            <a:ext cx="96818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rgbClr val="0070C0"/>
                </a:solidFill>
                <a:latin typeface="Segoe Print" panose="02000600000000000000" pitchFamily="2" charset="0"/>
              </a:rPr>
              <a:t>K1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73BDF54-932C-5285-CB5B-DB3284824E0F}"/>
              </a:ext>
            </a:extLst>
          </p:cNvPr>
          <p:cNvSpPr txBox="1"/>
          <p:nvPr/>
        </p:nvSpPr>
        <p:spPr>
          <a:xfrm>
            <a:off x="3647784" y="3245653"/>
            <a:ext cx="96818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rgbClr val="0070C0"/>
                </a:solidFill>
                <a:latin typeface="Segoe Print" panose="02000600000000000000" pitchFamily="2" charset="0"/>
              </a:rPr>
              <a:t>K2</a:t>
            </a:r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EB5B264A-6DC8-2236-FA06-490916362BDB}"/>
              </a:ext>
            </a:extLst>
          </p:cNvPr>
          <p:cNvCxnSpPr>
            <a:cxnSpLocks/>
            <a:stCxn id="8" idx="0"/>
            <a:endCxn id="12" idx="3"/>
          </p:cNvCxnSpPr>
          <p:nvPr/>
        </p:nvCxnSpPr>
        <p:spPr>
          <a:xfrm flipV="1">
            <a:off x="7142476" y="1624608"/>
            <a:ext cx="623794" cy="1123136"/>
          </a:xfrm>
          <a:prstGeom prst="straightConnector1">
            <a:avLst/>
          </a:prstGeom>
          <a:ln w="50800">
            <a:solidFill>
              <a:schemeClr val="accent4">
                <a:lumMod val="7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Oval 7">
            <a:extLst>
              <a:ext uri="{FF2B5EF4-FFF2-40B4-BE49-F238E27FC236}">
                <a16:creationId xmlns:a16="http://schemas.microsoft.com/office/drawing/2014/main" id="{EC111A44-483F-0AC8-B5CF-96AA2683AF61}"/>
              </a:ext>
            </a:extLst>
          </p:cNvPr>
          <p:cNvSpPr/>
          <p:nvPr/>
        </p:nvSpPr>
        <p:spPr>
          <a:xfrm>
            <a:off x="6838410" y="2747744"/>
            <a:ext cx="608131" cy="599968"/>
          </a:xfrm>
          <a:prstGeom prst="ellipse">
            <a:avLst/>
          </a:prstGeom>
          <a:solidFill>
            <a:schemeClr val="tx2">
              <a:lumMod val="40000"/>
              <a:lumOff val="60000"/>
              <a:alpha val="45000"/>
            </a:schemeClr>
          </a:solidFill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4764176E-1148-E265-2603-CDE2B5A5223C}"/>
              </a:ext>
            </a:extLst>
          </p:cNvPr>
          <p:cNvSpPr/>
          <p:nvPr/>
        </p:nvSpPr>
        <p:spPr>
          <a:xfrm>
            <a:off x="8507887" y="2747744"/>
            <a:ext cx="608131" cy="599968"/>
          </a:xfrm>
          <a:prstGeom prst="ellipse">
            <a:avLst/>
          </a:prstGeom>
          <a:solidFill>
            <a:schemeClr val="tx2">
              <a:lumMod val="40000"/>
              <a:lumOff val="60000"/>
              <a:alpha val="45000"/>
            </a:schemeClr>
          </a:solidFill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4D024F82-1098-63B9-64B2-8329E5563369}"/>
              </a:ext>
            </a:extLst>
          </p:cNvPr>
          <p:cNvCxnSpPr>
            <a:cxnSpLocks/>
            <a:stCxn id="8" idx="6"/>
            <a:endCxn id="9" idx="2"/>
          </p:cNvCxnSpPr>
          <p:nvPr/>
        </p:nvCxnSpPr>
        <p:spPr>
          <a:xfrm>
            <a:off x="7446541" y="3047729"/>
            <a:ext cx="1061345" cy="0"/>
          </a:xfrm>
          <a:prstGeom prst="straightConnector1">
            <a:avLst/>
          </a:prstGeom>
          <a:ln w="50800">
            <a:solidFill>
              <a:schemeClr val="accent4">
                <a:lumMod val="7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Oval 11">
            <a:extLst>
              <a:ext uri="{FF2B5EF4-FFF2-40B4-BE49-F238E27FC236}">
                <a16:creationId xmlns:a16="http://schemas.microsoft.com/office/drawing/2014/main" id="{541A3875-3BE6-F95B-A808-7C6150FA7365}"/>
              </a:ext>
            </a:extLst>
          </p:cNvPr>
          <p:cNvSpPr/>
          <p:nvPr/>
        </p:nvSpPr>
        <p:spPr>
          <a:xfrm>
            <a:off x="7677210" y="1112503"/>
            <a:ext cx="608131" cy="599968"/>
          </a:xfrm>
          <a:prstGeom prst="ellipse">
            <a:avLst/>
          </a:prstGeom>
          <a:solidFill>
            <a:schemeClr val="tx2">
              <a:lumMod val="40000"/>
              <a:lumOff val="60000"/>
              <a:alpha val="45000"/>
            </a:schemeClr>
          </a:solidFill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5EFC0D8D-07E3-9AE7-C6A5-C4B04D694AF5}"/>
              </a:ext>
            </a:extLst>
          </p:cNvPr>
          <p:cNvCxnSpPr>
            <a:cxnSpLocks/>
            <a:stCxn id="12" idx="5"/>
            <a:endCxn id="9" idx="0"/>
          </p:cNvCxnSpPr>
          <p:nvPr/>
        </p:nvCxnSpPr>
        <p:spPr>
          <a:xfrm>
            <a:off x="8196282" y="1624608"/>
            <a:ext cx="615670" cy="1123136"/>
          </a:xfrm>
          <a:prstGeom prst="straightConnector1">
            <a:avLst/>
          </a:prstGeom>
          <a:ln w="50800">
            <a:solidFill>
              <a:schemeClr val="accent4">
                <a:lumMod val="7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>
            <a:extLst>
              <a:ext uri="{FF2B5EF4-FFF2-40B4-BE49-F238E27FC236}">
                <a16:creationId xmlns:a16="http://schemas.microsoft.com/office/drawing/2014/main" id="{F01448FE-C110-F2B1-3737-EC6A4034AFDC}"/>
              </a:ext>
            </a:extLst>
          </p:cNvPr>
          <p:cNvSpPr txBox="1"/>
          <p:nvPr/>
        </p:nvSpPr>
        <p:spPr>
          <a:xfrm>
            <a:off x="7652985" y="3321594"/>
            <a:ext cx="96818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rgbClr val="0070C0"/>
                </a:solidFill>
                <a:latin typeface="Segoe Print" panose="02000600000000000000" pitchFamily="2" charset="0"/>
              </a:rPr>
              <a:t>K3</a:t>
            </a:r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B24B7F43-443A-E748-9AD0-E7E36153CE0C}"/>
              </a:ext>
            </a:extLst>
          </p:cNvPr>
          <p:cNvSpPr/>
          <p:nvPr/>
        </p:nvSpPr>
        <p:spPr>
          <a:xfrm>
            <a:off x="1298203" y="2332421"/>
            <a:ext cx="608131" cy="599968"/>
          </a:xfrm>
          <a:prstGeom prst="ellipse">
            <a:avLst/>
          </a:prstGeom>
          <a:solidFill>
            <a:schemeClr val="tx2">
              <a:lumMod val="40000"/>
              <a:lumOff val="60000"/>
              <a:alpha val="45000"/>
            </a:schemeClr>
          </a:solidFill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A99B7E1F-09E6-D5E1-7556-6B9F929C690D}"/>
              </a:ext>
            </a:extLst>
          </p:cNvPr>
          <p:cNvSpPr/>
          <p:nvPr/>
        </p:nvSpPr>
        <p:spPr>
          <a:xfrm>
            <a:off x="3036293" y="2374339"/>
            <a:ext cx="608132" cy="599968"/>
          </a:xfrm>
          <a:prstGeom prst="ellipse">
            <a:avLst/>
          </a:prstGeom>
          <a:solidFill>
            <a:schemeClr val="tx2">
              <a:lumMod val="40000"/>
              <a:lumOff val="60000"/>
              <a:alpha val="45000"/>
            </a:schemeClr>
          </a:solidFill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C9F4C900-CD76-763D-9EB4-8850294FB836}"/>
              </a:ext>
            </a:extLst>
          </p:cNvPr>
          <p:cNvSpPr/>
          <p:nvPr/>
        </p:nvSpPr>
        <p:spPr>
          <a:xfrm>
            <a:off x="4430916" y="2374339"/>
            <a:ext cx="608132" cy="599968"/>
          </a:xfrm>
          <a:prstGeom prst="ellipse">
            <a:avLst/>
          </a:prstGeom>
          <a:solidFill>
            <a:schemeClr val="tx2">
              <a:lumMod val="40000"/>
              <a:lumOff val="60000"/>
              <a:alpha val="45000"/>
            </a:schemeClr>
          </a:solidFill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51A5B066-B90D-2CCD-716D-F55D0D5A74B7}"/>
              </a:ext>
            </a:extLst>
          </p:cNvPr>
          <p:cNvCxnSpPr>
            <a:cxnSpLocks/>
            <a:stCxn id="16" idx="6"/>
          </p:cNvCxnSpPr>
          <p:nvPr/>
        </p:nvCxnSpPr>
        <p:spPr>
          <a:xfrm flipV="1">
            <a:off x="3644425" y="2674322"/>
            <a:ext cx="785078" cy="1"/>
          </a:xfrm>
          <a:prstGeom prst="straightConnector1">
            <a:avLst/>
          </a:prstGeom>
          <a:ln w="50800">
            <a:solidFill>
              <a:schemeClr val="accent4">
                <a:lumMod val="7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002009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48" grpId="0"/>
      <p:bldP spid="102" grpId="0"/>
      <p:bldP spid="205" grpId="0"/>
      <p:bldP spid="4" grpId="0"/>
      <p:bldP spid="6" grpId="0"/>
      <p:bldP spid="8" grpId="0" animBg="1"/>
      <p:bldP spid="9" grpId="0" animBg="1"/>
      <p:bldP spid="12" grpId="0" animBg="1"/>
      <p:bldP spid="14" grpId="0"/>
      <p:bldP spid="15" grpId="0" animBg="1"/>
      <p:bldP spid="16" grpId="0" animBg="1"/>
      <p:bldP spid="17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588450-56B9-44A7-D415-288C839596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many edges in an undirected complete graph?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3F3B02-508B-9ED2-4ED0-B92C284F25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How many edges are in an undirected complete graph with v vertices?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25E48CF-3981-A059-06E0-01BF0145A8CD}"/>
              </a:ext>
            </a:extLst>
          </p:cNvPr>
          <p:cNvSpPr txBox="1"/>
          <p:nvPr/>
        </p:nvSpPr>
        <p:spPr>
          <a:xfrm>
            <a:off x="1077686" y="3631962"/>
            <a:ext cx="2569999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v(v-1)/2</a:t>
            </a:r>
          </a:p>
          <a:p>
            <a:endParaRPr lang="en-US" dirty="0"/>
          </a:p>
          <a:p>
            <a:r>
              <a:rPr lang="en-US" dirty="0"/>
              <a:t>Sum of natural numbers</a:t>
            </a:r>
          </a:p>
          <a:p>
            <a:endParaRPr lang="en-US" dirty="0"/>
          </a:p>
          <a:p>
            <a:r>
              <a:rPr lang="en-US" dirty="0"/>
              <a:t>What about digraph?</a:t>
            </a:r>
          </a:p>
        </p:txBody>
      </p:sp>
    </p:spTree>
    <p:extLst>
      <p:ext uri="{BB962C8B-B14F-4D97-AF65-F5344CB8AC3E}">
        <p14:creationId xmlns:p14="http://schemas.microsoft.com/office/powerpoint/2010/main" val="34779746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452628" indent="-342900">
              <a:spcBef>
                <a:spcPts val="0"/>
              </a:spcBef>
              <a:spcAft>
                <a:spcPts val="1200"/>
              </a:spcAft>
            </a:pPr>
            <a:r>
              <a:rPr lang="en-US" sz="2400" dirty="0"/>
              <a:t>Graph is not a picture or a chart</a:t>
            </a:r>
          </a:p>
          <a:p>
            <a:pPr marL="452628" indent="-342900">
              <a:spcBef>
                <a:spcPts val="0"/>
              </a:spcBef>
              <a:spcAft>
                <a:spcPts val="1200"/>
              </a:spcAft>
            </a:pPr>
            <a:r>
              <a:rPr lang="en-US" sz="2400" dirty="0"/>
              <a:t>Mathematical structure based in sets and relations/functions</a:t>
            </a:r>
          </a:p>
          <a:p>
            <a:pPr marL="452628" indent="-342900">
              <a:spcBef>
                <a:spcPts val="0"/>
              </a:spcBef>
              <a:spcAft>
                <a:spcPts val="600"/>
              </a:spcAft>
            </a:pPr>
            <a:r>
              <a:rPr lang="en-US" sz="2400" dirty="0">
                <a:solidFill>
                  <a:srgbClr val="0070C0"/>
                </a:solidFill>
              </a:rPr>
              <a:t>G = ( V, E ) </a:t>
            </a:r>
            <a:r>
              <a:rPr lang="en-US" sz="2400" dirty="0"/>
              <a:t>where</a:t>
            </a:r>
          </a:p>
          <a:p>
            <a:pPr marL="909828" lvl="1" indent="-342900">
              <a:spcBef>
                <a:spcPts val="0"/>
              </a:spcBef>
              <a:spcAft>
                <a:spcPts val="600"/>
              </a:spcAft>
            </a:pPr>
            <a:r>
              <a:rPr lang="en-US" sz="2000" dirty="0">
                <a:solidFill>
                  <a:srgbClr val="0070C0"/>
                </a:solidFill>
              </a:rPr>
              <a:t>V </a:t>
            </a:r>
            <a:r>
              <a:rPr lang="en-US" sz="2000" dirty="0"/>
              <a:t> is a set of </a:t>
            </a:r>
            <a:r>
              <a:rPr lang="en-US" sz="2000" dirty="0">
                <a:solidFill>
                  <a:srgbClr val="0070C0"/>
                </a:solidFill>
              </a:rPr>
              <a:t>vertices </a:t>
            </a:r>
            <a:r>
              <a:rPr lang="en-US" sz="2000" dirty="0"/>
              <a:t>(nodes)</a:t>
            </a:r>
          </a:p>
          <a:p>
            <a:pPr marL="909828" lvl="1" indent="-342900">
              <a:spcBef>
                <a:spcPts val="0"/>
              </a:spcBef>
              <a:spcAft>
                <a:spcPts val="1200"/>
              </a:spcAft>
            </a:pPr>
            <a:r>
              <a:rPr lang="en-US" sz="2000" dirty="0">
                <a:solidFill>
                  <a:srgbClr val="0070C0"/>
                </a:solidFill>
              </a:rPr>
              <a:t>E  </a:t>
            </a:r>
            <a:r>
              <a:rPr lang="en-US" sz="2000" dirty="0"/>
              <a:t>is a</a:t>
            </a:r>
            <a:r>
              <a:rPr lang="en-US" sz="2000" dirty="0">
                <a:solidFill>
                  <a:srgbClr val="0070C0"/>
                </a:solidFill>
              </a:rPr>
              <a:t> </a:t>
            </a:r>
            <a:r>
              <a:rPr lang="en-US" sz="2000" dirty="0"/>
              <a:t>set of </a:t>
            </a:r>
            <a:r>
              <a:rPr lang="en-US" sz="2000" dirty="0">
                <a:solidFill>
                  <a:srgbClr val="0070C0"/>
                </a:solidFill>
              </a:rPr>
              <a:t>edges </a:t>
            </a:r>
            <a:r>
              <a:rPr lang="en-US" sz="2000" dirty="0"/>
              <a:t>(arcs)</a:t>
            </a:r>
          </a:p>
          <a:p>
            <a:pPr marL="452628" indent="-342900">
              <a:spcBef>
                <a:spcPts val="0"/>
              </a:spcBef>
              <a:spcAft>
                <a:spcPts val="600"/>
              </a:spcAft>
            </a:pPr>
            <a:r>
              <a:rPr lang="en-US" sz="2400" dirty="0">
                <a:solidFill>
                  <a:srgbClr val="0070C0"/>
                </a:solidFill>
              </a:rPr>
              <a:t>E</a:t>
            </a:r>
            <a:r>
              <a:rPr lang="en-US" sz="2400" dirty="0"/>
              <a:t> is a set of ordered pairs </a:t>
            </a:r>
            <a:r>
              <a:rPr lang="en-US" sz="2400" dirty="0">
                <a:solidFill>
                  <a:srgbClr val="0070C0"/>
                </a:solidFill>
              </a:rPr>
              <a:t>E = { (</a:t>
            </a:r>
            <a:r>
              <a:rPr lang="en-US" sz="2400" dirty="0" err="1">
                <a:solidFill>
                  <a:srgbClr val="0070C0"/>
                </a:solidFill>
              </a:rPr>
              <a:t>a,b</a:t>
            </a:r>
            <a:r>
              <a:rPr lang="en-US" sz="2400" dirty="0">
                <a:solidFill>
                  <a:srgbClr val="0070C0"/>
                </a:solidFill>
              </a:rPr>
              <a:t>) | a ∈ V ∧ b ∈ V }</a:t>
            </a:r>
          </a:p>
          <a:p>
            <a:pPr lvl="2">
              <a:spcBef>
                <a:spcPts val="0"/>
              </a:spcBef>
              <a:spcAft>
                <a:spcPts val="600"/>
              </a:spcAft>
            </a:pPr>
            <a:r>
              <a:rPr lang="en-US" dirty="0"/>
              <a:t>directed graph</a:t>
            </a:r>
          </a:p>
          <a:p>
            <a:pPr marL="452628" indent="-342900">
              <a:spcBef>
                <a:spcPts val="0"/>
              </a:spcBef>
              <a:spcAft>
                <a:spcPts val="600"/>
              </a:spcAft>
            </a:pPr>
            <a:r>
              <a:rPr lang="en-US" sz="2400" dirty="0">
                <a:solidFill>
                  <a:srgbClr val="0070C0"/>
                </a:solidFill>
              </a:rPr>
              <a:t>E</a:t>
            </a:r>
            <a:r>
              <a:rPr lang="en-US" sz="2400" dirty="0"/>
              <a:t> is a set of sets, </a:t>
            </a:r>
            <a:r>
              <a:rPr lang="en-US" sz="2400" dirty="0">
                <a:solidFill>
                  <a:srgbClr val="0070C0"/>
                </a:solidFill>
              </a:rPr>
              <a:t>E = { {</a:t>
            </a:r>
            <a:r>
              <a:rPr lang="en-US" sz="2400" dirty="0" err="1">
                <a:solidFill>
                  <a:srgbClr val="0070C0"/>
                </a:solidFill>
              </a:rPr>
              <a:t>a,b</a:t>
            </a:r>
            <a:r>
              <a:rPr lang="en-US" sz="2400" dirty="0">
                <a:solidFill>
                  <a:srgbClr val="0070C0"/>
                </a:solidFill>
              </a:rPr>
              <a:t>} | a ∈ V ∧ b ∈ V }</a:t>
            </a:r>
          </a:p>
          <a:p>
            <a:pPr lvl="2">
              <a:spcBef>
                <a:spcPts val="0"/>
              </a:spcBef>
              <a:spcAft>
                <a:spcPts val="600"/>
              </a:spcAft>
            </a:pPr>
            <a:r>
              <a:rPr lang="en-US" sz="1900" dirty="0"/>
              <a:t>undirected graph</a:t>
            </a:r>
            <a:endParaRPr lang="en-US" sz="2000" dirty="0"/>
          </a:p>
          <a:p>
            <a:pPr marL="452628" indent="-342900">
              <a:spcBef>
                <a:spcPts val="0"/>
              </a:spcBef>
              <a:spcAft>
                <a:spcPts val="600"/>
              </a:spcAft>
            </a:pPr>
            <a:r>
              <a:rPr lang="en-US" sz="2000" dirty="0"/>
              <a:t>We let edges represent (model) different things</a:t>
            </a:r>
          </a:p>
          <a:p>
            <a:pPr marL="651510" lvl="1" indent="-285750">
              <a:spcBef>
                <a:spcPts val="0"/>
              </a:spcBef>
            </a:pPr>
            <a:r>
              <a:rPr lang="en-US" sz="1800" dirty="0"/>
              <a:t>Road from a to b, a is parent of b, a employs b, a must be taken before b</a:t>
            </a:r>
            <a:endParaRPr lang="en-US" sz="2400" dirty="0"/>
          </a:p>
        </p:txBody>
      </p:sp>
      <p:sp>
        <p:nvSpPr>
          <p:cNvPr id="3" name="Title 4">
            <a:extLst>
              <a:ext uri="{FF2B5EF4-FFF2-40B4-BE49-F238E27FC236}">
                <a16:creationId xmlns:a16="http://schemas.microsoft.com/office/drawing/2014/main" id="{5BC00669-8A2A-E81B-48C0-DF8732DCD7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</p:spPr>
        <p:txBody>
          <a:bodyPr/>
          <a:lstStyle/>
          <a:p>
            <a:r>
              <a:rPr lang="en-US" dirty="0"/>
              <a:t>Definitions</a:t>
            </a:r>
          </a:p>
        </p:txBody>
      </p:sp>
    </p:spTree>
    <p:extLst>
      <p:ext uri="{BB962C8B-B14F-4D97-AF65-F5344CB8AC3E}">
        <p14:creationId xmlns:p14="http://schemas.microsoft.com/office/powerpoint/2010/main" val="42776721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Planar Graph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03999" y="1348760"/>
            <a:ext cx="8229600" cy="4625456"/>
          </a:xfrm>
        </p:spPr>
        <p:txBody>
          <a:bodyPr>
            <a:normAutofit/>
          </a:bodyPr>
          <a:lstStyle/>
          <a:p>
            <a:pPr marL="109728" indent="0">
              <a:spcBef>
                <a:spcPts val="0"/>
              </a:spcBef>
              <a:buNone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All edges can be drawn on a plane with none crossing</a:t>
            </a:r>
          </a:p>
        </p:txBody>
      </p:sp>
      <p:grpSp>
        <p:nvGrpSpPr>
          <p:cNvPr id="121" name="Group 120"/>
          <p:cNvGrpSpPr/>
          <p:nvPr/>
        </p:nvGrpSpPr>
        <p:grpSpPr>
          <a:xfrm>
            <a:off x="691347" y="2331011"/>
            <a:ext cx="1386228" cy="1342480"/>
            <a:chOff x="5358472" y="2737831"/>
            <a:chExt cx="1792562" cy="1668884"/>
          </a:xfrm>
        </p:grpSpPr>
        <p:cxnSp>
          <p:nvCxnSpPr>
            <p:cNvPr id="122" name="Straight Arrow Connector 121"/>
            <p:cNvCxnSpPr>
              <a:stCxn id="123" idx="0"/>
              <a:endCxn id="126" idx="3"/>
            </p:cNvCxnSpPr>
            <p:nvPr/>
          </p:nvCxnSpPr>
          <p:spPr>
            <a:xfrm flipV="1">
              <a:off x="5597783" y="3120186"/>
              <a:ext cx="490949" cy="838572"/>
            </a:xfrm>
            <a:prstGeom prst="straightConnector1">
              <a:avLst/>
            </a:prstGeom>
            <a:ln w="50800">
              <a:solidFill>
                <a:schemeClr val="accent4">
                  <a:lumMod val="75000"/>
                </a:schemeClr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3" name="Oval 122"/>
            <p:cNvSpPr/>
            <p:nvPr/>
          </p:nvSpPr>
          <p:spPr>
            <a:xfrm>
              <a:off x="5358472" y="3958758"/>
              <a:ext cx="478622" cy="447957"/>
            </a:xfrm>
            <a:prstGeom prst="ellipse">
              <a:avLst/>
            </a:prstGeom>
            <a:solidFill>
              <a:schemeClr val="tx2">
                <a:lumMod val="40000"/>
                <a:lumOff val="60000"/>
                <a:alpha val="45000"/>
              </a:schemeClr>
            </a:solidFill>
            <a:ln w="254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4" name="Oval 123"/>
            <p:cNvSpPr/>
            <p:nvPr/>
          </p:nvSpPr>
          <p:spPr>
            <a:xfrm>
              <a:off x="6672412" y="3958758"/>
              <a:ext cx="478622" cy="447957"/>
            </a:xfrm>
            <a:prstGeom prst="ellipse">
              <a:avLst/>
            </a:prstGeom>
            <a:solidFill>
              <a:schemeClr val="tx2">
                <a:lumMod val="40000"/>
                <a:lumOff val="60000"/>
                <a:alpha val="45000"/>
              </a:schemeClr>
            </a:solidFill>
            <a:ln w="254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25" name="Straight Arrow Connector 124"/>
            <p:cNvCxnSpPr>
              <a:stCxn id="123" idx="6"/>
              <a:endCxn id="124" idx="2"/>
            </p:cNvCxnSpPr>
            <p:nvPr/>
          </p:nvCxnSpPr>
          <p:spPr>
            <a:xfrm>
              <a:off x="5837094" y="4182737"/>
              <a:ext cx="835318" cy="0"/>
            </a:xfrm>
            <a:prstGeom prst="straightConnector1">
              <a:avLst/>
            </a:prstGeom>
            <a:ln w="50800">
              <a:solidFill>
                <a:schemeClr val="accent4">
                  <a:lumMod val="75000"/>
                </a:schemeClr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6" name="Oval 125"/>
            <p:cNvSpPr/>
            <p:nvPr/>
          </p:nvSpPr>
          <p:spPr>
            <a:xfrm>
              <a:off x="6018639" y="2737831"/>
              <a:ext cx="478622" cy="447957"/>
            </a:xfrm>
            <a:prstGeom prst="ellipse">
              <a:avLst/>
            </a:prstGeom>
            <a:solidFill>
              <a:schemeClr val="tx2">
                <a:lumMod val="40000"/>
                <a:lumOff val="60000"/>
                <a:alpha val="45000"/>
              </a:schemeClr>
            </a:solidFill>
            <a:ln w="254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27" name="Straight Arrow Connector 126"/>
            <p:cNvCxnSpPr>
              <a:stCxn id="126" idx="5"/>
              <a:endCxn id="124" idx="0"/>
            </p:cNvCxnSpPr>
            <p:nvPr/>
          </p:nvCxnSpPr>
          <p:spPr>
            <a:xfrm>
              <a:off x="6427168" y="3120186"/>
              <a:ext cx="484555" cy="838572"/>
            </a:xfrm>
            <a:prstGeom prst="straightConnector1">
              <a:avLst/>
            </a:prstGeom>
            <a:ln w="50800">
              <a:solidFill>
                <a:schemeClr val="accent4">
                  <a:lumMod val="75000"/>
                </a:schemeClr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28" name="TextBox 127"/>
          <p:cNvSpPr txBox="1"/>
          <p:nvPr/>
        </p:nvSpPr>
        <p:spPr>
          <a:xfrm>
            <a:off x="552835" y="3941781"/>
            <a:ext cx="64117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rgbClr val="0070C0"/>
                </a:solidFill>
                <a:latin typeface="Segoe Print" panose="02000600000000000000" pitchFamily="2" charset="0"/>
              </a:rPr>
              <a:t>K3</a:t>
            </a:r>
          </a:p>
        </p:txBody>
      </p:sp>
      <p:sp>
        <p:nvSpPr>
          <p:cNvPr id="129" name="TextBox 128"/>
          <p:cNvSpPr txBox="1"/>
          <p:nvPr/>
        </p:nvSpPr>
        <p:spPr>
          <a:xfrm>
            <a:off x="1108540" y="3941781"/>
            <a:ext cx="13717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rgbClr val="C00000"/>
                </a:solidFill>
                <a:latin typeface="Segoe Print" panose="02000600000000000000" pitchFamily="2" charset="0"/>
              </a:rPr>
              <a:t>is planar</a:t>
            </a:r>
          </a:p>
        </p:txBody>
      </p:sp>
      <p:grpSp>
        <p:nvGrpSpPr>
          <p:cNvPr id="130" name="Group 129"/>
          <p:cNvGrpSpPr/>
          <p:nvPr/>
        </p:nvGrpSpPr>
        <p:grpSpPr>
          <a:xfrm>
            <a:off x="5371428" y="2282732"/>
            <a:ext cx="2883082" cy="2397559"/>
            <a:chOff x="4800600" y="2828531"/>
            <a:chExt cx="2883082" cy="2397559"/>
          </a:xfrm>
        </p:grpSpPr>
        <p:sp>
          <p:nvSpPr>
            <p:cNvPr id="131" name="Oval 130"/>
            <p:cNvSpPr/>
            <p:nvPr/>
          </p:nvSpPr>
          <p:spPr>
            <a:xfrm>
              <a:off x="4800600" y="2828531"/>
              <a:ext cx="408185" cy="383967"/>
            </a:xfrm>
            <a:prstGeom prst="ellipse">
              <a:avLst/>
            </a:prstGeom>
            <a:solidFill>
              <a:schemeClr val="tx2">
                <a:lumMod val="40000"/>
                <a:lumOff val="60000"/>
                <a:alpha val="45000"/>
              </a:schemeClr>
            </a:solidFill>
            <a:ln w="254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2" name="Oval 131"/>
            <p:cNvSpPr/>
            <p:nvPr/>
          </p:nvSpPr>
          <p:spPr>
            <a:xfrm>
              <a:off x="6042530" y="2828969"/>
              <a:ext cx="408185" cy="383966"/>
            </a:xfrm>
            <a:prstGeom prst="ellipse">
              <a:avLst/>
            </a:prstGeom>
            <a:solidFill>
              <a:schemeClr val="tx2">
                <a:lumMod val="40000"/>
                <a:lumOff val="60000"/>
                <a:alpha val="45000"/>
              </a:schemeClr>
            </a:solidFill>
            <a:ln w="254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35" name="Straight Arrow Connector 134"/>
            <p:cNvCxnSpPr>
              <a:stCxn id="131" idx="6"/>
              <a:endCxn id="132" idx="2"/>
            </p:cNvCxnSpPr>
            <p:nvPr/>
          </p:nvCxnSpPr>
          <p:spPr>
            <a:xfrm>
              <a:off x="5208785" y="3020515"/>
              <a:ext cx="833745" cy="437"/>
            </a:xfrm>
            <a:prstGeom prst="straightConnector1">
              <a:avLst/>
            </a:prstGeom>
            <a:ln w="50800">
              <a:solidFill>
                <a:schemeClr val="accent4">
                  <a:lumMod val="75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6" name="Oval 135"/>
            <p:cNvSpPr/>
            <p:nvPr/>
          </p:nvSpPr>
          <p:spPr>
            <a:xfrm>
              <a:off x="4984898" y="4163061"/>
              <a:ext cx="408185" cy="383966"/>
            </a:xfrm>
            <a:prstGeom prst="ellipse">
              <a:avLst/>
            </a:prstGeom>
            <a:solidFill>
              <a:schemeClr val="tx2">
                <a:lumMod val="40000"/>
                <a:lumOff val="60000"/>
                <a:alpha val="45000"/>
              </a:schemeClr>
            </a:solidFill>
            <a:ln w="254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38" name="Straight Arrow Connector 137"/>
            <p:cNvCxnSpPr>
              <a:endCxn id="136" idx="7"/>
            </p:cNvCxnSpPr>
            <p:nvPr/>
          </p:nvCxnSpPr>
          <p:spPr>
            <a:xfrm flipH="1">
              <a:off x="5333306" y="3206089"/>
              <a:ext cx="788890" cy="1013203"/>
            </a:xfrm>
            <a:prstGeom prst="straightConnector1">
              <a:avLst/>
            </a:prstGeom>
            <a:ln w="50800">
              <a:solidFill>
                <a:schemeClr val="accent4">
                  <a:lumMod val="75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9" name="Oval 138"/>
            <p:cNvSpPr/>
            <p:nvPr/>
          </p:nvSpPr>
          <p:spPr>
            <a:xfrm>
              <a:off x="5984043" y="4842124"/>
              <a:ext cx="408185" cy="383966"/>
            </a:xfrm>
            <a:prstGeom prst="ellipse">
              <a:avLst/>
            </a:prstGeom>
            <a:solidFill>
              <a:schemeClr val="tx2">
                <a:lumMod val="40000"/>
                <a:lumOff val="60000"/>
                <a:alpha val="45000"/>
              </a:schemeClr>
            </a:solidFill>
            <a:ln w="254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1" name="Oval 140"/>
            <p:cNvSpPr/>
            <p:nvPr/>
          </p:nvSpPr>
          <p:spPr>
            <a:xfrm>
              <a:off x="7275497" y="4736403"/>
              <a:ext cx="408185" cy="383966"/>
            </a:xfrm>
            <a:prstGeom prst="ellipse">
              <a:avLst/>
            </a:prstGeom>
            <a:solidFill>
              <a:schemeClr val="tx2">
                <a:lumMod val="40000"/>
                <a:lumOff val="60000"/>
                <a:alpha val="45000"/>
              </a:schemeClr>
            </a:solidFill>
            <a:ln w="254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2" name="Oval 141"/>
            <p:cNvSpPr/>
            <p:nvPr/>
          </p:nvSpPr>
          <p:spPr>
            <a:xfrm>
              <a:off x="7024595" y="3754781"/>
              <a:ext cx="408185" cy="383966"/>
            </a:xfrm>
            <a:prstGeom prst="ellipse">
              <a:avLst/>
            </a:prstGeom>
            <a:solidFill>
              <a:schemeClr val="tx2">
                <a:lumMod val="40000"/>
                <a:lumOff val="60000"/>
                <a:alpha val="45000"/>
              </a:schemeClr>
            </a:solidFill>
            <a:ln w="254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46" name="Straight Arrow Connector 145"/>
            <p:cNvCxnSpPr>
              <a:endCxn id="142" idx="2"/>
            </p:cNvCxnSpPr>
            <p:nvPr/>
          </p:nvCxnSpPr>
          <p:spPr>
            <a:xfrm flipV="1">
              <a:off x="5378950" y="3946764"/>
              <a:ext cx="1645644" cy="376579"/>
            </a:xfrm>
            <a:prstGeom prst="straightConnector1">
              <a:avLst/>
            </a:prstGeom>
            <a:ln w="50800">
              <a:solidFill>
                <a:schemeClr val="accent4">
                  <a:lumMod val="75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7" name="Straight Arrow Connector 146"/>
            <p:cNvCxnSpPr>
              <a:stCxn id="139" idx="7"/>
              <a:endCxn id="142" idx="3"/>
            </p:cNvCxnSpPr>
            <p:nvPr/>
          </p:nvCxnSpPr>
          <p:spPr>
            <a:xfrm flipV="1">
              <a:off x="6332451" y="4082516"/>
              <a:ext cx="751921" cy="815839"/>
            </a:xfrm>
            <a:prstGeom prst="straightConnector1">
              <a:avLst/>
            </a:prstGeom>
            <a:ln w="50800">
              <a:solidFill>
                <a:schemeClr val="accent4">
                  <a:lumMod val="75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8" name="Straight Arrow Connector 147"/>
            <p:cNvCxnSpPr>
              <a:endCxn id="141" idx="0"/>
            </p:cNvCxnSpPr>
            <p:nvPr/>
          </p:nvCxnSpPr>
          <p:spPr>
            <a:xfrm>
              <a:off x="7265622" y="4141945"/>
              <a:ext cx="213968" cy="594459"/>
            </a:xfrm>
            <a:prstGeom prst="straightConnector1">
              <a:avLst/>
            </a:prstGeom>
            <a:ln w="50800">
              <a:solidFill>
                <a:schemeClr val="accent4">
                  <a:lumMod val="75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9" name="Straight Arrow Connector 148"/>
            <p:cNvCxnSpPr>
              <a:stCxn id="142" idx="1"/>
              <a:endCxn id="132" idx="5"/>
            </p:cNvCxnSpPr>
            <p:nvPr/>
          </p:nvCxnSpPr>
          <p:spPr>
            <a:xfrm flipH="1" flipV="1">
              <a:off x="6390938" y="3156704"/>
              <a:ext cx="693434" cy="654308"/>
            </a:xfrm>
            <a:prstGeom prst="straightConnector1">
              <a:avLst/>
            </a:prstGeom>
            <a:ln w="50800">
              <a:solidFill>
                <a:schemeClr val="accent4">
                  <a:lumMod val="75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0" name="Straight Arrow Connector 149"/>
            <p:cNvCxnSpPr>
              <a:stCxn id="136" idx="0"/>
              <a:endCxn id="131" idx="4"/>
            </p:cNvCxnSpPr>
            <p:nvPr/>
          </p:nvCxnSpPr>
          <p:spPr>
            <a:xfrm flipH="1" flipV="1">
              <a:off x="5004693" y="3212498"/>
              <a:ext cx="184298" cy="950563"/>
            </a:xfrm>
            <a:prstGeom prst="straightConnector1">
              <a:avLst/>
            </a:prstGeom>
            <a:ln w="50800">
              <a:solidFill>
                <a:schemeClr val="accent4">
                  <a:lumMod val="75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51" name="TextBox 150"/>
          <p:cNvSpPr txBox="1"/>
          <p:nvPr/>
        </p:nvSpPr>
        <p:spPr>
          <a:xfrm>
            <a:off x="3997056" y="2941923"/>
            <a:ext cx="135213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rgbClr val="C00000"/>
                </a:solidFill>
                <a:latin typeface="Segoe Print" panose="02000600000000000000" pitchFamily="2" charset="0"/>
              </a:rPr>
              <a:t>is planar</a:t>
            </a:r>
          </a:p>
        </p:txBody>
      </p:sp>
      <p:grpSp>
        <p:nvGrpSpPr>
          <p:cNvPr id="152" name="Group 151"/>
          <p:cNvGrpSpPr/>
          <p:nvPr/>
        </p:nvGrpSpPr>
        <p:grpSpPr>
          <a:xfrm>
            <a:off x="3130326" y="4323383"/>
            <a:ext cx="1733463" cy="1881933"/>
            <a:chOff x="868023" y="2868401"/>
            <a:chExt cx="1449139" cy="1539695"/>
          </a:xfrm>
        </p:grpSpPr>
        <p:cxnSp>
          <p:nvCxnSpPr>
            <p:cNvPr id="153" name="Straight Arrow Connector 152"/>
            <p:cNvCxnSpPr>
              <a:stCxn id="156" idx="6"/>
              <a:endCxn id="158" idx="2"/>
            </p:cNvCxnSpPr>
            <p:nvPr/>
          </p:nvCxnSpPr>
          <p:spPr>
            <a:xfrm>
              <a:off x="1177655" y="4264319"/>
              <a:ext cx="826790" cy="0"/>
            </a:xfrm>
            <a:prstGeom prst="straightConnector1">
              <a:avLst/>
            </a:prstGeom>
            <a:ln w="50800">
              <a:solidFill>
                <a:schemeClr val="accent4">
                  <a:lumMod val="75000"/>
                </a:schemeClr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4" name="Oval 153"/>
            <p:cNvSpPr/>
            <p:nvPr/>
          </p:nvSpPr>
          <p:spPr>
            <a:xfrm>
              <a:off x="871109" y="2868401"/>
              <a:ext cx="309632" cy="287554"/>
            </a:xfrm>
            <a:prstGeom prst="ellipse">
              <a:avLst/>
            </a:prstGeom>
            <a:solidFill>
              <a:schemeClr val="tx2">
                <a:lumMod val="40000"/>
                <a:lumOff val="60000"/>
                <a:alpha val="45000"/>
              </a:schemeClr>
            </a:solidFill>
            <a:ln w="254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5" name="Oval 154"/>
            <p:cNvSpPr/>
            <p:nvPr/>
          </p:nvSpPr>
          <p:spPr>
            <a:xfrm>
              <a:off x="2007530" y="2868401"/>
              <a:ext cx="309632" cy="287554"/>
            </a:xfrm>
            <a:prstGeom prst="ellipse">
              <a:avLst/>
            </a:prstGeom>
            <a:solidFill>
              <a:schemeClr val="tx2">
                <a:lumMod val="40000"/>
                <a:lumOff val="60000"/>
                <a:alpha val="45000"/>
              </a:schemeClr>
            </a:solidFill>
            <a:ln w="254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6" name="Oval 155"/>
            <p:cNvSpPr/>
            <p:nvPr/>
          </p:nvSpPr>
          <p:spPr>
            <a:xfrm>
              <a:off x="868023" y="4120542"/>
              <a:ext cx="309632" cy="287554"/>
            </a:xfrm>
            <a:prstGeom prst="ellipse">
              <a:avLst/>
            </a:prstGeom>
            <a:solidFill>
              <a:schemeClr val="tx2">
                <a:lumMod val="40000"/>
                <a:lumOff val="60000"/>
                <a:alpha val="45000"/>
              </a:schemeClr>
            </a:solidFill>
            <a:ln w="254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57" name="Straight Arrow Connector 156"/>
            <p:cNvCxnSpPr>
              <a:stCxn id="154" idx="4"/>
              <a:endCxn id="156" idx="0"/>
            </p:cNvCxnSpPr>
            <p:nvPr/>
          </p:nvCxnSpPr>
          <p:spPr>
            <a:xfrm flipH="1">
              <a:off x="1022839" y="3155955"/>
              <a:ext cx="3086" cy="964588"/>
            </a:xfrm>
            <a:prstGeom prst="straightConnector1">
              <a:avLst/>
            </a:prstGeom>
            <a:ln w="50800">
              <a:solidFill>
                <a:schemeClr val="accent4">
                  <a:lumMod val="75000"/>
                </a:schemeClr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8" name="Oval 157"/>
            <p:cNvSpPr/>
            <p:nvPr/>
          </p:nvSpPr>
          <p:spPr>
            <a:xfrm>
              <a:off x="2004445" y="4120542"/>
              <a:ext cx="309632" cy="287553"/>
            </a:xfrm>
            <a:prstGeom prst="ellipse">
              <a:avLst/>
            </a:prstGeom>
            <a:solidFill>
              <a:schemeClr val="tx2">
                <a:lumMod val="40000"/>
                <a:lumOff val="60000"/>
                <a:alpha val="45000"/>
              </a:schemeClr>
            </a:solidFill>
            <a:ln w="254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59" name="Straight Arrow Connector 158"/>
            <p:cNvCxnSpPr>
              <a:stCxn id="155" idx="4"/>
              <a:endCxn id="158" idx="0"/>
            </p:cNvCxnSpPr>
            <p:nvPr/>
          </p:nvCxnSpPr>
          <p:spPr>
            <a:xfrm flipH="1">
              <a:off x="2159261" y="3155955"/>
              <a:ext cx="3086" cy="964588"/>
            </a:xfrm>
            <a:prstGeom prst="straightConnector1">
              <a:avLst/>
            </a:prstGeom>
            <a:ln w="50800">
              <a:solidFill>
                <a:schemeClr val="accent4">
                  <a:lumMod val="75000"/>
                </a:schemeClr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0" name="Straight Arrow Connector 159"/>
            <p:cNvCxnSpPr>
              <a:stCxn id="158" idx="1"/>
              <a:endCxn id="154" idx="5"/>
            </p:cNvCxnSpPr>
            <p:nvPr/>
          </p:nvCxnSpPr>
          <p:spPr>
            <a:xfrm flipH="1" flipV="1">
              <a:off x="1135396" y="3113843"/>
              <a:ext cx="914393" cy="1048810"/>
            </a:xfrm>
            <a:prstGeom prst="straightConnector1">
              <a:avLst/>
            </a:prstGeom>
            <a:ln w="50800">
              <a:solidFill>
                <a:schemeClr val="accent4">
                  <a:lumMod val="75000"/>
                </a:schemeClr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1" name="Straight Arrow Connector 160"/>
            <p:cNvCxnSpPr>
              <a:stCxn id="154" idx="6"/>
              <a:endCxn id="155" idx="2"/>
            </p:cNvCxnSpPr>
            <p:nvPr/>
          </p:nvCxnSpPr>
          <p:spPr>
            <a:xfrm>
              <a:off x="1180740" y="3012178"/>
              <a:ext cx="826790" cy="0"/>
            </a:xfrm>
            <a:prstGeom prst="straightConnector1">
              <a:avLst/>
            </a:prstGeom>
            <a:ln w="50800">
              <a:solidFill>
                <a:schemeClr val="accent4">
                  <a:lumMod val="75000"/>
                </a:schemeClr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2" name="Straight Arrow Connector 161"/>
            <p:cNvCxnSpPr>
              <a:stCxn id="155" idx="3"/>
              <a:endCxn id="156" idx="7"/>
            </p:cNvCxnSpPr>
            <p:nvPr/>
          </p:nvCxnSpPr>
          <p:spPr>
            <a:xfrm flipH="1">
              <a:off x="1132310" y="3113843"/>
              <a:ext cx="920564" cy="1048811"/>
            </a:xfrm>
            <a:prstGeom prst="straightConnector1">
              <a:avLst/>
            </a:prstGeom>
            <a:ln w="50800">
              <a:solidFill>
                <a:schemeClr val="accent4">
                  <a:lumMod val="75000"/>
                </a:schemeClr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63" name="TextBox 162"/>
          <p:cNvSpPr txBox="1"/>
          <p:nvPr/>
        </p:nvSpPr>
        <p:spPr>
          <a:xfrm>
            <a:off x="2762313" y="2491760"/>
            <a:ext cx="262246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rgbClr val="0070C0"/>
                </a:solidFill>
                <a:latin typeface="Segoe Print" panose="02000600000000000000" pitchFamily="2" charset="0"/>
              </a:rPr>
              <a:t>This earlier graph</a:t>
            </a:r>
          </a:p>
        </p:txBody>
      </p:sp>
      <p:sp>
        <p:nvSpPr>
          <p:cNvPr id="164" name="TextBox 163"/>
          <p:cNvSpPr txBox="1"/>
          <p:nvPr/>
        </p:nvSpPr>
        <p:spPr>
          <a:xfrm>
            <a:off x="4963409" y="5585419"/>
            <a:ext cx="163240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rgbClr val="0070C0"/>
                </a:solidFill>
                <a:latin typeface="Segoe Print" panose="02000600000000000000" pitchFamily="2" charset="0"/>
              </a:rPr>
              <a:t>K4 planar?</a:t>
            </a:r>
          </a:p>
        </p:txBody>
      </p:sp>
    </p:spTree>
    <p:extLst>
      <p:ext uri="{BB962C8B-B14F-4D97-AF65-F5344CB8AC3E}">
        <p14:creationId xmlns:p14="http://schemas.microsoft.com/office/powerpoint/2010/main" val="19853047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0" presetClass="entr" presetSubtype="0" fill="hold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00"/>
                            </p:stCondLst>
                            <p:childTnLst>
                              <p:par>
                                <p:cTn id="2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500"/>
                            </p:stCondLst>
                            <p:childTnLst>
                              <p:par>
                                <p:cTn id="4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1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128" grpId="0"/>
      <p:bldP spid="129" grpId="0"/>
      <p:bldP spid="151" grpId="0"/>
      <p:bldP spid="163" grpId="0"/>
      <p:bldP spid="164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Planar Graph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1097835" y="4227880"/>
            <a:ext cx="762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rgbClr val="0070C0"/>
                </a:solidFill>
                <a:latin typeface="Segoe Print" panose="02000600000000000000" pitchFamily="2" charset="0"/>
              </a:rPr>
              <a:t>K4</a:t>
            </a:r>
          </a:p>
        </p:txBody>
      </p:sp>
      <p:grpSp>
        <p:nvGrpSpPr>
          <p:cNvPr id="10" name="Group 9"/>
          <p:cNvGrpSpPr/>
          <p:nvPr/>
        </p:nvGrpSpPr>
        <p:grpSpPr>
          <a:xfrm>
            <a:off x="613951" y="2269464"/>
            <a:ext cx="1733463" cy="1881933"/>
            <a:chOff x="868023" y="2868401"/>
            <a:chExt cx="1449139" cy="1539695"/>
          </a:xfrm>
        </p:grpSpPr>
        <p:cxnSp>
          <p:nvCxnSpPr>
            <p:cNvPr id="101" name="Straight Arrow Connector 100"/>
            <p:cNvCxnSpPr>
              <a:stCxn id="82" idx="6"/>
              <a:endCxn id="97" idx="2"/>
            </p:cNvCxnSpPr>
            <p:nvPr/>
          </p:nvCxnSpPr>
          <p:spPr>
            <a:xfrm>
              <a:off x="1177655" y="4264319"/>
              <a:ext cx="826790" cy="0"/>
            </a:xfrm>
            <a:prstGeom prst="straightConnector1">
              <a:avLst/>
            </a:prstGeom>
            <a:ln w="50800">
              <a:solidFill>
                <a:schemeClr val="accent4">
                  <a:lumMod val="75000"/>
                </a:schemeClr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7" name="Oval 76"/>
            <p:cNvSpPr/>
            <p:nvPr/>
          </p:nvSpPr>
          <p:spPr>
            <a:xfrm>
              <a:off x="871109" y="2868401"/>
              <a:ext cx="309632" cy="287554"/>
            </a:xfrm>
            <a:prstGeom prst="ellipse">
              <a:avLst/>
            </a:prstGeom>
            <a:solidFill>
              <a:schemeClr val="tx2">
                <a:lumMod val="40000"/>
                <a:lumOff val="60000"/>
                <a:alpha val="45000"/>
              </a:schemeClr>
            </a:solidFill>
            <a:ln w="254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8" name="Oval 77"/>
            <p:cNvSpPr/>
            <p:nvPr/>
          </p:nvSpPr>
          <p:spPr>
            <a:xfrm>
              <a:off x="2007530" y="2868401"/>
              <a:ext cx="309632" cy="287554"/>
            </a:xfrm>
            <a:prstGeom prst="ellipse">
              <a:avLst/>
            </a:prstGeom>
            <a:solidFill>
              <a:schemeClr val="tx2">
                <a:lumMod val="40000"/>
                <a:lumOff val="60000"/>
                <a:alpha val="45000"/>
              </a:schemeClr>
            </a:solidFill>
            <a:ln w="254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2" name="Oval 81"/>
            <p:cNvSpPr/>
            <p:nvPr/>
          </p:nvSpPr>
          <p:spPr>
            <a:xfrm>
              <a:off x="868023" y="4120542"/>
              <a:ext cx="309632" cy="287554"/>
            </a:xfrm>
            <a:prstGeom prst="ellipse">
              <a:avLst/>
            </a:prstGeom>
            <a:solidFill>
              <a:schemeClr val="tx2">
                <a:lumMod val="40000"/>
                <a:lumOff val="60000"/>
                <a:alpha val="45000"/>
              </a:schemeClr>
            </a:solidFill>
            <a:ln w="254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93" name="Straight Arrow Connector 92"/>
            <p:cNvCxnSpPr>
              <a:stCxn id="77" idx="4"/>
              <a:endCxn id="82" idx="0"/>
            </p:cNvCxnSpPr>
            <p:nvPr/>
          </p:nvCxnSpPr>
          <p:spPr>
            <a:xfrm flipH="1">
              <a:off x="1022839" y="3155955"/>
              <a:ext cx="3086" cy="964588"/>
            </a:xfrm>
            <a:prstGeom prst="straightConnector1">
              <a:avLst/>
            </a:prstGeom>
            <a:ln w="50800">
              <a:solidFill>
                <a:schemeClr val="accent4">
                  <a:lumMod val="75000"/>
                </a:schemeClr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7" name="Oval 96"/>
            <p:cNvSpPr/>
            <p:nvPr/>
          </p:nvSpPr>
          <p:spPr>
            <a:xfrm>
              <a:off x="2004445" y="4120542"/>
              <a:ext cx="309632" cy="287553"/>
            </a:xfrm>
            <a:prstGeom prst="ellipse">
              <a:avLst/>
            </a:prstGeom>
            <a:solidFill>
              <a:schemeClr val="tx2">
                <a:lumMod val="40000"/>
                <a:lumOff val="60000"/>
                <a:alpha val="45000"/>
              </a:schemeClr>
            </a:solidFill>
            <a:ln w="254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99" name="Straight Arrow Connector 98"/>
            <p:cNvCxnSpPr>
              <a:stCxn id="78" idx="4"/>
              <a:endCxn id="97" idx="0"/>
            </p:cNvCxnSpPr>
            <p:nvPr/>
          </p:nvCxnSpPr>
          <p:spPr>
            <a:xfrm flipH="1">
              <a:off x="2159261" y="3155955"/>
              <a:ext cx="3086" cy="964588"/>
            </a:xfrm>
            <a:prstGeom prst="straightConnector1">
              <a:avLst/>
            </a:prstGeom>
            <a:ln w="50800">
              <a:solidFill>
                <a:schemeClr val="accent4">
                  <a:lumMod val="75000"/>
                </a:schemeClr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0" name="Straight Arrow Connector 99"/>
            <p:cNvCxnSpPr>
              <a:stCxn id="97" idx="1"/>
              <a:endCxn id="77" idx="5"/>
            </p:cNvCxnSpPr>
            <p:nvPr/>
          </p:nvCxnSpPr>
          <p:spPr>
            <a:xfrm flipH="1" flipV="1">
              <a:off x="1135396" y="3113843"/>
              <a:ext cx="914393" cy="1048810"/>
            </a:xfrm>
            <a:prstGeom prst="straightConnector1">
              <a:avLst/>
            </a:prstGeom>
            <a:ln w="50800">
              <a:solidFill>
                <a:schemeClr val="accent4">
                  <a:lumMod val="75000"/>
                </a:schemeClr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Arrow Connector 37"/>
            <p:cNvCxnSpPr>
              <a:stCxn id="77" idx="6"/>
              <a:endCxn id="78" idx="2"/>
            </p:cNvCxnSpPr>
            <p:nvPr/>
          </p:nvCxnSpPr>
          <p:spPr>
            <a:xfrm>
              <a:off x="1180740" y="3012178"/>
              <a:ext cx="826790" cy="0"/>
            </a:xfrm>
            <a:prstGeom prst="straightConnector1">
              <a:avLst/>
            </a:prstGeom>
            <a:ln w="50800">
              <a:solidFill>
                <a:schemeClr val="accent4">
                  <a:lumMod val="75000"/>
                </a:schemeClr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Arrow Connector 50"/>
            <p:cNvCxnSpPr>
              <a:stCxn id="78" idx="3"/>
              <a:endCxn id="82" idx="7"/>
            </p:cNvCxnSpPr>
            <p:nvPr/>
          </p:nvCxnSpPr>
          <p:spPr>
            <a:xfrm flipH="1">
              <a:off x="1132310" y="3113843"/>
              <a:ext cx="920564" cy="1048811"/>
            </a:xfrm>
            <a:prstGeom prst="straightConnector1">
              <a:avLst/>
            </a:prstGeom>
            <a:ln w="50800">
              <a:solidFill>
                <a:schemeClr val="accent4">
                  <a:lumMod val="75000"/>
                </a:schemeClr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2" name="TextBox 101"/>
          <p:cNvSpPr txBox="1"/>
          <p:nvPr/>
        </p:nvSpPr>
        <p:spPr>
          <a:xfrm>
            <a:off x="6027733" y="5018982"/>
            <a:ext cx="207931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rgbClr val="0070C0"/>
                </a:solidFill>
                <a:latin typeface="Segoe Print" panose="02000600000000000000" pitchFamily="2" charset="0"/>
              </a:rPr>
              <a:t>K4 </a:t>
            </a:r>
            <a:r>
              <a:rPr lang="en-US" sz="2000" b="1" dirty="0">
                <a:solidFill>
                  <a:srgbClr val="C00000"/>
                </a:solidFill>
                <a:latin typeface="Segoe Print" panose="02000600000000000000" pitchFamily="2" charset="0"/>
              </a:rPr>
              <a:t>is planar</a:t>
            </a:r>
          </a:p>
        </p:txBody>
      </p:sp>
      <p:grpSp>
        <p:nvGrpSpPr>
          <p:cNvPr id="3" name="Group 2"/>
          <p:cNvGrpSpPr/>
          <p:nvPr/>
        </p:nvGrpSpPr>
        <p:grpSpPr>
          <a:xfrm>
            <a:off x="5842544" y="2107074"/>
            <a:ext cx="2652751" cy="2672469"/>
            <a:chOff x="5029200" y="2303660"/>
            <a:chExt cx="2652751" cy="2672469"/>
          </a:xfrm>
        </p:grpSpPr>
        <p:cxnSp>
          <p:nvCxnSpPr>
            <p:cNvPr id="42" name="Straight Arrow Connector 41"/>
            <p:cNvCxnSpPr>
              <a:stCxn id="45" idx="6"/>
              <a:endCxn id="47" idx="2"/>
            </p:cNvCxnSpPr>
            <p:nvPr/>
          </p:nvCxnSpPr>
          <p:spPr>
            <a:xfrm>
              <a:off x="5399582" y="4800394"/>
              <a:ext cx="989008" cy="0"/>
            </a:xfrm>
            <a:prstGeom prst="straightConnector1">
              <a:avLst/>
            </a:prstGeom>
            <a:ln w="50800">
              <a:solidFill>
                <a:schemeClr val="accent4">
                  <a:lumMod val="75000"/>
                </a:schemeClr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3" name="Oval 42"/>
            <p:cNvSpPr/>
            <p:nvPr/>
          </p:nvSpPr>
          <p:spPr>
            <a:xfrm>
              <a:off x="5032891" y="3094196"/>
              <a:ext cx="370382" cy="351470"/>
            </a:xfrm>
            <a:prstGeom prst="ellipse">
              <a:avLst/>
            </a:prstGeom>
            <a:solidFill>
              <a:schemeClr val="tx2">
                <a:lumMod val="40000"/>
                <a:lumOff val="60000"/>
                <a:alpha val="45000"/>
              </a:schemeClr>
            </a:solidFill>
            <a:ln w="254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Oval 43"/>
            <p:cNvSpPr/>
            <p:nvPr/>
          </p:nvSpPr>
          <p:spPr>
            <a:xfrm>
              <a:off x="6392281" y="3094196"/>
              <a:ext cx="370382" cy="351470"/>
            </a:xfrm>
            <a:prstGeom prst="ellipse">
              <a:avLst/>
            </a:prstGeom>
            <a:solidFill>
              <a:schemeClr val="tx2">
                <a:lumMod val="40000"/>
                <a:lumOff val="60000"/>
                <a:alpha val="45000"/>
              </a:schemeClr>
            </a:solidFill>
            <a:ln w="254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Oval 44"/>
            <p:cNvSpPr/>
            <p:nvPr/>
          </p:nvSpPr>
          <p:spPr>
            <a:xfrm>
              <a:off x="5029200" y="4624659"/>
              <a:ext cx="370382" cy="351470"/>
            </a:xfrm>
            <a:prstGeom prst="ellipse">
              <a:avLst/>
            </a:prstGeom>
            <a:solidFill>
              <a:schemeClr val="tx2">
                <a:lumMod val="40000"/>
                <a:lumOff val="60000"/>
                <a:alpha val="45000"/>
              </a:schemeClr>
            </a:solidFill>
            <a:ln w="254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6" name="Straight Arrow Connector 45"/>
            <p:cNvCxnSpPr>
              <a:stCxn id="43" idx="4"/>
              <a:endCxn id="45" idx="0"/>
            </p:cNvCxnSpPr>
            <p:nvPr/>
          </p:nvCxnSpPr>
          <p:spPr>
            <a:xfrm flipH="1">
              <a:off x="5214391" y="3445666"/>
              <a:ext cx="3691" cy="1178993"/>
            </a:xfrm>
            <a:prstGeom prst="straightConnector1">
              <a:avLst/>
            </a:prstGeom>
            <a:ln w="50800">
              <a:solidFill>
                <a:schemeClr val="accent4">
                  <a:lumMod val="75000"/>
                </a:schemeClr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7" name="Oval 46"/>
            <p:cNvSpPr/>
            <p:nvPr/>
          </p:nvSpPr>
          <p:spPr>
            <a:xfrm>
              <a:off x="6388590" y="4624659"/>
              <a:ext cx="370382" cy="351469"/>
            </a:xfrm>
            <a:prstGeom prst="ellipse">
              <a:avLst/>
            </a:prstGeom>
            <a:solidFill>
              <a:schemeClr val="tx2">
                <a:lumMod val="40000"/>
                <a:lumOff val="60000"/>
                <a:alpha val="45000"/>
              </a:schemeClr>
            </a:solidFill>
            <a:ln w="254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9" name="Straight Arrow Connector 48"/>
            <p:cNvCxnSpPr>
              <a:stCxn id="44" idx="4"/>
              <a:endCxn id="47" idx="0"/>
            </p:cNvCxnSpPr>
            <p:nvPr/>
          </p:nvCxnSpPr>
          <p:spPr>
            <a:xfrm flipH="1">
              <a:off x="6573782" y="3445666"/>
              <a:ext cx="3691" cy="1178993"/>
            </a:xfrm>
            <a:prstGeom prst="straightConnector1">
              <a:avLst/>
            </a:prstGeom>
            <a:ln w="50800">
              <a:solidFill>
                <a:schemeClr val="accent4">
                  <a:lumMod val="75000"/>
                </a:schemeClr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Arrow Connector 51"/>
            <p:cNvCxnSpPr>
              <a:stCxn id="43" idx="6"/>
              <a:endCxn id="44" idx="2"/>
            </p:cNvCxnSpPr>
            <p:nvPr/>
          </p:nvCxnSpPr>
          <p:spPr>
            <a:xfrm>
              <a:off x="5403273" y="3269931"/>
              <a:ext cx="989008" cy="0"/>
            </a:xfrm>
            <a:prstGeom prst="straightConnector1">
              <a:avLst/>
            </a:prstGeom>
            <a:ln w="50800">
              <a:solidFill>
                <a:schemeClr val="accent4">
                  <a:lumMod val="75000"/>
                </a:schemeClr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Arrow Connector 63"/>
            <p:cNvCxnSpPr>
              <a:stCxn id="44" idx="3"/>
              <a:endCxn id="45" idx="7"/>
            </p:cNvCxnSpPr>
            <p:nvPr/>
          </p:nvCxnSpPr>
          <p:spPr>
            <a:xfrm flipH="1">
              <a:off x="5345341" y="3394194"/>
              <a:ext cx="1101181" cy="1281937"/>
            </a:xfrm>
            <a:prstGeom prst="straightConnector1">
              <a:avLst/>
            </a:prstGeom>
            <a:ln w="50800">
              <a:solidFill>
                <a:schemeClr val="accent4">
                  <a:lumMod val="75000"/>
                </a:schemeClr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5" name="Freeform 64"/>
            <p:cNvSpPr/>
            <p:nvPr/>
          </p:nvSpPr>
          <p:spPr>
            <a:xfrm rot="13825570">
              <a:off x="5672547" y="2440437"/>
              <a:ext cx="2146181" cy="1872627"/>
            </a:xfrm>
            <a:custGeom>
              <a:avLst/>
              <a:gdLst>
                <a:gd name="connsiteX0" fmla="*/ 1780032 w 1780032"/>
                <a:gd name="connsiteY0" fmla="*/ 0 h 573068"/>
                <a:gd name="connsiteX1" fmla="*/ 926592 w 1780032"/>
                <a:gd name="connsiteY1" fmla="*/ 573024 h 573068"/>
                <a:gd name="connsiteX2" fmla="*/ 0 w 1780032"/>
                <a:gd name="connsiteY2" fmla="*/ 24384 h 5730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780032" h="573068">
                  <a:moveTo>
                    <a:pt x="1780032" y="0"/>
                  </a:moveTo>
                  <a:cubicBezTo>
                    <a:pt x="1501648" y="284480"/>
                    <a:pt x="1223264" y="568960"/>
                    <a:pt x="926592" y="573024"/>
                  </a:cubicBezTo>
                  <a:cubicBezTo>
                    <a:pt x="629920" y="577088"/>
                    <a:pt x="314960" y="300736"/>
                    <a:pt x="0" y="24384"/>
                  </a:cubicBezTo>
                </a:path>
              </a:pathLst>
            </a:custGeom>
            <a:noFill/>
            <a:ln w="50800" cmpd="sng">
              <a:solidFill>
                <a:schemeClr val="accent4">
                  <a:lumMod val="75000"/>
                </a:schemeClr>
              </a:solidFill>
              <a:tailEnd type="none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" name="Right Arrow 3"/>
          <p:cNvSpPr/>
          <p:nvPr/>
        </p:nvSpPr>
        <p:spPr>
          <a:xfrm>
            <a:off x="3140652" y="3243260"/>
            <a:ext cx="1565480" cy="339034"/>
          </a:xfrm>
          <a:prstGeom prst="rightArrow">
            <a:avLst/>
          </a:prstGeom>
          <a:solidFill>
            <a:schemeClr val="accent2">
              <a:lumMod val="40000"/>
              <a:lumOff val="60000"/>
            </a:schemeClr>
          </a:solidFill>
          <a:ln w="2540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TextBox 65"/>
          <p:cNvSpPr txBox="1"/>
          <p:nvPr/>
        </p:nvSpPr>
        <p:spPr>
          <a:xfrm>
            <a:off x="2849595" y="2132156"/>
            <a:ext cx="344481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0070C0"/>
                </a:solidFill>
                <a:latin typeface="Segoe Print" panose="02000600000000000000" pitchFamily="2" charset="0"/>
              </a:rPr>
              <a:t>Redraw one of the crossing edges, “rubber-band” it outside the others</a:t>
            </a:r>
          </a:p>
        </p:txBody>
      </p:sp>
      <p:sp>
        <p:nvSpPr>
          <p:cNvPr id="11" name="Content Placeholder 10">
            <a:extLst>
              <a:ext uri="{FF2B5EF4-FFF2-40B4-BE49-F238E27FC236}">
                <a16:creationId xmlns:a16="http://schemas.microsoft.com/office/drawing/2014/main" id="{147E4F6D-E215-91B9-EC34-2975106C48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4235" y="1399287"/>
            <a:ext cx="7886700" cy="4351338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May be planar but drawn poorly</a:t>
            </a:r>
          </a:p>
        </p:txBody>
      </p:sp>
    </p:spTree>
    <p:extLst>
      <p:ext uri="{BB962C8B-B14F-4D97-AF65-F5344CB8AC3E}">
        <p14:creationId xmlns:p14="http://schemas.microsoft.com/office/powerpoint/2010/main" val="14957006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10" presetClass="entr" presetSubtype="0" fill="hold" grpId="0" nodeType="after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22" presetClass="entr" presetSubtype="8" fill="hold" grpId="0" nodeType="afterEffect">
                                  <p:stCondLst>
                                    <p:cond delay="7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" grpId="0"/>
      <p:bldP spid="102" grpId="0"/>
      <p:bldP spid="4" grpId="0" animBg="1"/>
      <p:bldP spid="66" grpId="0"/>
      <p:bldP spid="11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Planar Graph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84494" y="3855140"/>
            <a:ext cx="8229600" cy="1893189"/>
          </a:xfrm>
        </p:spPr>
        <p:txBody>
          <a:bodyPr>
            <a:normAutofit/>
          </a:bodyPr>
          <a:lstStyle/>
          <a:p>
            <a:pPr marL="109728" indent="0">
              <a:spcBef>
                <a:spcPts val="0"/>
              </a:spcBef>
              <a:buNone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What about K5?</a:t>
            </a:r>
          </a:p>
        </p:txBody>
      </p:sp>
      <p:grpSp>
        <p:nvGrpSpPr>
          <p:cNvPr id="95" name="Group 94"/>
          <p:cNvGrpSpPr/>
          <p:nvPr/>
        </p:nvGrpSpPr>
        <p:grpSpPr>
          <a:xfrm>
            <a:off x="723331" y="1571765"/>
            <a:ext cx="1942020" cy="2047508"/>
            <a:chOff x="3032008" y="2622207"/>
            <a:chExt cx="2047387" cy="2014691"/>
          </a:xfrm>
        </p:grpSpPr>
        <p:cxnSp>
          <p:nvCxnSpPr>
            <p:cNvPr id="61" name="Straight Arrow Connector 60"/>
            <p:cNvCxnSpPr>
              <a:stCxn id="54" idx="0"/>
              <a:endCxn id="63" idx="2"/>
            </p:cNvCxnSpPr>
            <p:nvPr/>
          </p:nvCxnSpPr>
          <p:spPr>
            <a:xfrm flipV="1">
              <a:off x="3233157" y="2806621"/>
              <a:ext cx="605372" cy="423657"/>
            </a:xfrm>
            <a:prstGeom prst="straightConnector1">
              <a:avLst/>
            </a:prstGeom>
            <a:ln w="50800">
              <a:solidFill>
                <a:schemeClr val="accent4">
                  <a:lumMod val="75000"/>
                </a:schemeClr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Arrow Connector 52"/>
            <p:cNvCxnSpPr>
              <a:endCxn id="58" idx="3"/>
            </p:cNvCxnSpPr>
            <p:nvPr/>
          </p:nvCxnSpPr>
          <p:spPr>
            <a:xfrm>
              <a:off x="3657204" y="4566811"/>
              <a:ext cx="770191" cy="11955"/>
            </a:xfrm>
            <a:prstGeom prst="straightConnector1">
              <a:avLst/>
            </a:prstGeom>
            <a:ln w="50800">
              <a:solidFill>
                <a:schemeClr val="accent4">
                  <a:lumMod val="75000"/>
                </a:schemeClr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4" name="Oval 53"/>
            <p:cNvSpPr/>
            <p:nvPr/>
          </p:nvSpPr>
          <p:spPr>
            <a:xfrm>
              <a:off x="3032008" y="3230278"/>
              <a:ext cx="402298" cy="368828"/>
            </a:xfrm>
            <a:prstGeom prst="ellipse">
              <a:avLst/>
            </a:prstGeom>
            <a:solidFill>
              <a:schemeClr val="tx2">
                <a:lumMod val="40000"/>
                <a:lumOff val="60000"/>
                <a:alpha val="45000"/>
              </a:schemeClr>
            </a:solidFill>
            <a:ln w="254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Oval 54"/>
            <p:cNvSpPr/>
            <p:nvPr/>
          </p:nvSpPr>
          <p:spPr>
            <a:xfrm>
              <a:off x="4677097" y="3248376"/>
              <a:ext cx="402298" cy="368828"/>
            </a:xfrm>
            <a:prstGeom prst="ellipse">
              <a:avLst/>
            </a:prstGeom>
            <a:solidFill>
              <a:schemeClr val="tx2">
                <a:lumMod val="40000"/>
                <a:lumOff val="60000"/>
                <a:alpha val="45000"/>
              </a:schemeClr>
            </a:solidFill>
            <a:ln w="254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Oval 55"/>
            <p:cNvSpPr/>
            <p:nvPr/>
          </p:nvSpPr>
          <p:spPr>
            <a:xfrm>
              <a:off x="3284331" y="4268070"/>
              <a:ext cx="402298" cy="368828"/>
            </a:xfrm>
            <a:prstGeom prst="ellipse">
              <a:avLst/>
            </a:prstGeom>
            <a:solidFill>
              <a:schemeClr val="tx2">
                <a:lumMod val="40000"/>
                <a:lumOff val="60000"/>
                <a:alpha val="45000"/>
              </a:schemeClr>
            </a:solidFill>
            <a:ln w="254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57" name="Straight Arrow Connector 56"/>
            <p:cNvCxnSpPr>
              <a:stCxn id="54" idx="4"/>
              <a:endCxn id="56" idx="1"/>
            </p:cNvCxnSpPr>
            <p:nvPr/>
          </p:nvCxnSpPr>
          <p:spPr>
            <a:xfrm>
              <a:off x="3233157" y="3599106"/>
              <a:ext cx="110089" cy="722979"/>
            </a:xfrm>
            <a:prstGeom prst="straightConnector1">
              <a:avLst/>
            </a:prstGeom>
            <a:ln w="50800">
              <a:solidFill>
                <a:schemeClr val="accent4">
                  <a:lumMod val="75000"/>
                </a:schemeClr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8" name="Oval 57"/>
            <p:cNvSpPr/>
            <p:nvPr/>
          </p:nvSpPr>
          <p:spPr>
            <a:xfrm>
              <a:off x="4368479" y="4263952"/>
              <a:ext cx="402298" cy="368827"/>
            </a:xfrm>
            <a:prstGeom prst="ellipse">
              <a:avLst/>
            </a:prstGeom>
            <a:solidFill>
              <a:schemeClr val="tx2">
                <a:lumMod val="40000"/>
                <a:lumOff val="60000"/>
                <a:alpha val="45000"/>
              </a:schemeClr>
            </a:solidFill>
            <a:ln w="254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59" name="Straight Arrow Connector 58"/>
            <p:cNvCxnSpPr>
              <a:stCxn id="55" idx="4"/>
              <a:endCxn id="58" idx="7"/>
            </p:cNvCxnSpPr>
            <p:nvPr/>
          </p:nvCxnSpPr>
          <p:spPr>
            <a:xfrm flipH="1">
              <a:off x="4711861" y="3617204"/>
              <a:ext cx="166384" cy="700761"/>
            </a:xfrm>
            <a:prstGeom prst="straightConnector1">
              <a:avLst/>
            </a:prstGeom>
            <a:ln w="50800">
              <a:solidFill>
                <a:schemeClr val="accent4">
                  <a:lumMod val="75000"/>
                </a:schemeClr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Arrow Connector 59"/>
            <p:cNvCxnSpPr>
              <a:stCxn id="58" idx="1"/>
              <a:endCxn id="54" idx="5"/>
            </p:cNvCxnSpPr>
            <p:nvPr/>
          </p:nvCxnSpPr>
          <p:spPr>
            <a:xfrm flipH="1" flipV="1">
              <a:off x="3375391" y="3545092"/>
              <a:ext cx="1052003" cy="772873"/>
            </a:xfrm>
            <a:prstGeom prst="straightConnector1">
              <a:avLst/>
            </a:prstGeom>
            <a:ln w="50800">
              <a:solidFill>
                <a:schemeClr val="accent4">
                  <a:lumMod val="75000"/>
                </a:schemeClr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Arrow Connector 61"/>
            <p:cNvCxnSpPr>
              <a:stCxn id="55" idx="3"/>
              <a:endCxn id="56" idx="7"/>
            </p:cNvCxnSpPr>
            <p:nvPr/>
          </p:nvCxnSpPr>
          <p:spPr>
            <a:xfrm flipH="1">
              <a:off x="3627714" y="3563190"/>
              <a:ext cx="1108298" cy="758894"/>
            </a:xfrm>
            <a:prstGeom prst="straightConnector1">
              <a:avLst/>
            </a:prstGeom>
            <a:ln w="50800">
              <a:solidFill>
                <a:schemeClr val="accent4">
                  <a:lumMod val="75000"/>
                </a:schemeClr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3" name="Oval 62"/>
            <p:cNvSpPr/>
            <p:nvPr/>
          </p:nvSpPr>
          <p:spPr>
            <a:xfrm>
              <a:off x="3838529" y="2622207"/>
              <a:ext cx="402298" cy="368828"/>
            </a:xfrm>
            <a:prstGeom prst="ellipse">
              <a:avLst/>
            </a:prstGeom>
            <a:solidFill>
              <a:schemeClr val="tx2">
                <a:lumMod val="40000"/>
                <a:lumOff val="60000"/>
                <a:alpha val="45000"/>
              </a:schemeClr>
            </a:solidFill>
            <a:ln w="254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74" name="Straight Arrow Connector 73"/>
            <p:cNvCxnSpPr>
              <a:stCxn id="55" idx="2"/>
            </p:cNvCxnSpPr>
            <p:nvPr/>
          </p:nvCxnSpPr>
          <p:spPr>
            <a:xfrm flipH="1">
              <a:off x="3436144" y="3432791"/>
              <a:ext cx="1240953" cy="1"/>
            </a:xfrm>
            <a:prstGeom prst="straightConnector1">
              <a:avLst/>
            </a:prstGeom>
            <a:ln w="50800">
              <a:solidFill>
                <a:schemeClr val="accent4">
                  <a:lumMod val="75000"/>
                </a:schemeClr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Straight Arrow Connector 80"/>
            <p:cNvCxnSpPr>
              <a:stCxn id="63" idx="6"/>
              <a:endCxn id="55" idx="0"/>
            </p:cNvCxnSpPr>
            <p:nvPr/>
          </p:nvCxnSpPr>
          <p:spPr>
            <a:xfrm>
              <a:off x="4240827" y="2806621"/>
              <a:ext cx="637419" cy="441755"/>
            </a:xfrm>
            <a:prstGeom prst="straightConnector1">
              <a:avLst/>
            </a:prstGeom>
            <a:ln w="50800">
              <a:solidFill>
                <a:schemeClr val="accent4">
                  <a:lumMod val="75000"/>
                </a:schemeClr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Straight Arrow Connector 89"/>
            <p:cNvCxnSpPr>
              <a:endCxn id="56" idx="0"/>
            </p:cNvCxnSpPr>
            <p:nvPr/>
          </p:nvCxnSpPr>
          <p:spPr>
            <a:xfrm flipH="1">
              <a:off x="3485480" y="2991293"/>
              <a:ext cx="495236" cy="1276777"/>
            </a:xfrm>
            <a:prstGeom prst="straightConnector1">
              <a:avLst/>
            </a:prstGeom>
            <a:ln w="50800">
              <a:solidFill>
                <a:srgbClr val="FF0000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2" name="Straight Arrow Connector 91"/>
            <p:cNvCxnSpPr>
              <a:stCxn id="58" idx="0"/>
            </p:cNvCxnSpPr>
            <p:nvPr/>
          </p:nvCxnSpPr>
          <p:spPr>
            <a:xfrm flipH="1" flipV="1">
              <a:off x="4124258" y="2970216"/>
              <a:ext cx="445370" cy="1293736"/>
            </a:xfrm>
            <a:prstGeom prst="straightConnector1">
              <a:avLst/>
            </a:prstGeom>
            <a:ln w="50800">
              <a:solidFill>
                <a:srgbClr val="FF0000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6" name="Group 15"/>
          <p:cNvGrpSpPr/>
          <p:nvPr/>
        </p:nvGrpSpPr>
        <p:grpSpPr>
          <a:xfrm>
            <a:off x="2991426" y="4252955"/>
            <a:ext cx="1918976" cy="2032226"/>
            <a:chOff x="2991426" y="4252955"/>
            <a:chExt cx="1918976" cy="2032226"/>
          </a:xfrm>
        </p:grpSpPr>
        <p:cxnSp>
          <p:nvCxnSpPr>
            <p:cNvPr id="43" name="Straight Arrow Connector 42"/>
            <p:cNvCxnSpPr>
              <a:stCxn id="41" idx="1"/>
              <a:endCxn id="36" idx="5"/>
            </p:cNvCxnSpPr>
            <p:nvPr/>
          </p:nvCxnSpPr>
          <p:spPr>
            <a:xfrm flipH="1" flipV="1">
              <a:off x="3313272" y="5183873"/>
              <a:ext cx="986022" cy="779600"/>
            </a:xfrm>
            <a:prstGeom prst="straightConnector1">
              <a:avLst/>
            </a:prstGeom>
            <a:ln w="50800">
              <a:solidFill>
                <a:schemeClr val="accent4">
                  <a:lumMod val="75000"/>
                </a:schemeClr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6" name="Oval 35"/>
            <p:cNvSpPr/>
            <p:nvPr/>
          </p:nvSpPr>
          <p:spPr>
            <a:xfrm>
              <a:off x="2991426" y="4866318"/>
              <a:ext cx="377066" cy="372038"/>
            </a:xfrm>
            <a:prstGeom prst="ellipse">
              <a:avLst/>
            </a:prstGeom>
            <a:solidFill>
              <a:schemeClr val="tx2">
                <a:lumMod val="40000"/>
                <a:lumOff val="60000"/>
                <a:alpha val="45000"/>
              </a:schemeClr>
            </a:solidFill>
            <a:ln w="254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4" name="Straight Arrow Connector 33"/>
            <p:cNvCxnSpPr>
              <a:stCxn id="36" idx="0"/>
              <a:endCxn id="45" idx="2"/>
            </p:cNvCxnSpPr>
            <p:nvPr/>
          </p:nvCxnSpPr>
          <p:spPr>
            <a:xfrm flipV="1">
              <a:off x="3179959" y="4438974"/>
              <a:ext cx="567403" cy="427345"/>
            </a:xfrm>
            <a:prstGeom prst="straightConnector1">
              <a:avLst/>
            </a:prstGeom>
            <a:ln w="50800">
              <a:solidFill>
                <a:schemeClr val="accent4">
                  <a:lumMod val="75000"/>
                </a:schemeClr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Arrow Connector 34"/>
            <p:cNvCxnSpPr>
              <a:endCxn id="41" idx="3"/>
            </p:cNvCxnSpPr>
            <p:nvPr/>
          </p:nvCxnSpPr>
          <p:spPr>
            <a:xfrm>
              <a:off x="3577410" y="6214484"/>
              <a:ext cx="721885" cy="12059"/>
            </a:xfrm>
            <a:prstGeom prst="straightConnector1">
              <a:avLst/>
            </a:prstGeom>
            <a:ln w="50800">
              <a:solidFill>
                <a:schemeClr val="accent4">
                  <a:lumMod val="75000"/>
                </a:schemeClr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7" name="Oval 36"/>
            <p:cNvSpPr/>
            <p:nvPr/>
          </p:nvSpPr>
          <p:spPr>
            <a:xfrm>
              <a:off x="4533336" y="4884574"/>
              <a:ext cx="377066" cy="372038"/>
            </a:xfrm>
            <a:prstGeom prst="ellipse">
              <a:avLst/>
            </a:prstGeom>
            <a:solidFill>
              <a:schemeClr val="tx2">
                <a:lumMod val="40000"/>
                <a:lumOff val="60000"/>
                <a:alpha val="45000"/>
              </a:schemeClr>
            </a:solidFill>
            <a:ln w="254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Oval 38"/>
            <p:cNvSpPr/>
            <p:nvPr/>
          </p:nvSpPr>
          <p:spPr>
            <a:xfrm>
              <a:off x="3227923" y="5913143"/>
              <a:ext cx="377066" cy="372038"/>
            </a:xfrm>
            <a:prstGeom prst="ellipse">
              <a:avLst/>
            </a:prstGeom>
            <a:solidFill>
              <a:schemeClr val="tx2">
                <a:lumMod val="40000"/>
                <a:lumOff val="60000"/>
                <a:alpha val="45000"/>
              </a:schemeClr>
            </a:solidFill>
            <a:ln w="254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0" name="Straight Arrow Connector 39"/>
            <p:cNvCxnSpPr>
              <a:stCxn id="36" idx="4"/>
              <a:endCxn id="39" idx="1"/>
            </p:cNvCxnSpPr>
            <p:nvPr/>
          </p:nvCxnSpPr>
          <p:spPr>
            <a:xfrm>
              <a:off x="3179959" y="5238357"/>
              <a:ext cx="103184" cy="729271"/>
            </a:xfrm>
            <a:prstGeom prst="straightConnector1">
              <a:avLst/>
            </a:prstGeom>
            <a:ln w="50800">
              <a:solidFill>
                <a:schemeClr val="accent4">
                  <a:lumMod val="75000"/>
                </a:schemeClr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1" name="Oval 40"/>
            <p:cNvSpPr/>
            <p:nvPr/>
          </p:nvSpPr>
          <p:spPr>
            <a:xfrm>
              <a:off x="4244075" y="5908989"/>
              <a:ext cx="377066" cy="372037"/>
            </a:xfrm>
            <a:prstGeom prst="ellipse">
              <a:avLst/>
            </a:prstGeom>
            <a:solidFill>
              <a:schemeClr val="tx2">
                <a:lumMod val="40000"/>
                <a:lumOff val="60000"/>
                <a:alpha val="45000"/>
              </a:schemeClr>
            </a:solidFill>
            <a:ln w="254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2" name="Straight Arrow Connector 41"/>
            <p:cNvCxnSpPr>
              <a:stCxn id="37" idx="4"/>
              <a:endCxn id="41" idx="7"/>
            </p:cNvCxnSpPr>
            <p:nvPr/>
          </p:nvCxnSpPr>
          <p:spPr>
            <a:xfrm flipH="1">
              <a:off x="4565920" y="5256612"/>
              <a:ext cx="155949" cy="706861"/>
            </a:xfrm>
            <a:prstGeom prst="straightConnector1">
              <a:avLst/>
            </a:prstGeom>
            <a:ln w="50800">
              <a:solidFill>
                <a:schemeClr val="accent4">
                  <a:lumMod val="75000"/>
                </a:schemeClr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Arrow Connector 43"/>
            <p:cNvCxnSpPr>
              <a:stCxn id="37" idx="3"/>
              <a:endCxn id="39" idx="7"/>
            </p:cNvCxnSpPr>
            <p:nvPr/>
          </p:nvCxnSpPr>
          <p:spPr>
            <a:xfrm flipH="1">
              <a:off x="3549769" y="5202127"/>
              <a:ext cx="1038786" cy="765499"/>
            </a:xfrm>
            <a:prstGeom prst="straightConnector1">
              <a:avLst/>
            </a:prstGeom>
            <a:ln w="50800">
              <a:solidFill>
                <a:srgbClr val="00B0F0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5" name="Oval 44"/>
            <p:cNvSpPr/>
            <p:nvPr/>
          </p:nvSpPr>
          <p:spPr>
            <a:xfrm>
              <a:off x="3747363" y="4252955"/>
              <a:ext cx="377066" cy="372038"/>
            </a:xfrm>
            <a:prstGeom prst="ellipse">
              <a:avLst/>
            </a:prstGeom>
            <a:solidFill>
              <a:schemeClr val="tx2">
                <a:lumMod val="40000"/>
                <a:lumOff val="60000"/>
                <a:alpha val="45000"/>
              </a:schemeClr>
            </a:solidFill>
            <a:ln w="254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6" name="Straight Arrow Connector 45"/>
            <p:cNvCxnSpPr>
              <a:stCxn id="37" idx="2"/>
            </p:cNvCxnSpPr>
            <p:nvPr/>
          </p:nvCxnSpPr>
          <p:spPr>
            <a:xfrm flipH="1">
              <a:off x="3370215" y="5070594"/>
              <a:ext cx="1163122" cy="1"/>
            </a:xfrm>
            <a:prstGeom prst="straightConnector1">
              <a:avLst/>
            </a:prstGeom>
            <a:ln w="50800">
              <a:solidFill>
                <a:schemeClr val="accent4">
                  <a:lumMod val="75000"/>
                </a:schemeClr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Arrow Connector 46"/>
            <p:cNvCxnSpPr>
              <a:stCxn id="45" idx="6"/>
              <a:endCxn id="37" idx="0"/>
            </p:cNvCxnSpPr>
            <p:nvPr/>
          </p:nvCxnSpPr>
          <p:spPr>
            <a:xfrm>
              <a:off x="4124428" y="4438974"/>
              <a:ext cx="597440" cy="445599"/>
            </a:xfrm>
            <a:prstGeom prst="straightConnector1">
              <a:avLst/>
            </a:prstGeom>
            <a:ln w="50800">
              <a:solidFill>
                <a:schemeClr val="accent4">
                  <a:lumMod val="75000"/>
                </a:schemeClr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" name="Freeform 7"/>
          <p:cNvSpPr/>
          <p:nvPr/>
        </p:nvSpPr>
        <p:spPr>
          <a:xfrm>
            <a:off x="2590802" y="4161021"/>
            <a:ext cx="1208257" cy="1907929"/>
          </a:xfrm>
          <a:custGeom>
            <a:avLst/>
            <a:gdLst>
              <a:gd name="connsiteX0" fmla="*/ 721650 w 1368195"/>
              <a:gd name="connsiteY0" fmla="*/ 2190670 h 2190670"/>
              <a:gd name="connsiteX1" fmla="*/ 176705 w 1368195"/>
              <a:gd name="connsiteY1" fmla="*/ 1728852 h 2190670"/>
              <a:gd name="connsiteX2" fmla="*/ 28923 w 1368195"/>
              <a:gd name="connsiteY2" fmla="*/ 823688 h 2190670"/>
              <a:gd name="connsiteX3" fmla="*/ 684705 w 1368195"/>
              <a:gd name="connsiteY3" fmla="*/ 47834 h 2190670"/>
              <a:gd name="connsiteX4" fmla="*/ 1368195 w 1368195"/>
              <a:gd name="connsiteY4" fmla="*/ 149434 h 21906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68195" h="2190670">
                <a:moveTo>
                  <a:pt x="721650" y="2190670"/>
                </a:moveTo>
                <a:cubicBezTo>
                  <a:pt x="506904" y="2073676"/>
                  <a:pt x="292159" y="1956682"/>
                  <a:pt x="176705" y="1728852"/>
                </a:cubicBezTo>
                <a:cubicBezTo>
                  <a:pt x="61250" y="1501022"/>
                  <a:pt x="-55744" y="1103858"/>
                  <a:pt x="28923" y="823688"/>
                </a:cubicBezTo>
                <a:cubicBezTo>
                  <a:pt x="113590" y="543518"/>
                  <a:pt x="461493" y="160210"/>
                  <a:pt x="684705" y="47834"/>
                </a:cubicBezTo>
                <a:cubicBezTo>
                  <a:pt x="907917" y="-64542"/>
                  <a:pt x="1138056" y="42446"/>
                  <a:pt x="1368195" y="149434"/>
                </a:cubicBezTo>
              </a:path>
            </a:pathLst>
          </a:custGeom>
          <a:noFill/>
          <a:ln w="50800" cmpd="sng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Freeform 63"/>
          <p:cNvSpPr/>
          <p:nvPr/>
        </p:nvSpPr>
        <p:spPr>
          <a:xfrm flipH="1">
            <a:off x="4069162" y="4177109"/>
            <a:ext cx="1188638" cy="1907929"/>
          </a:xfrm>
          <a:custGeom>
            <a:avLst/>
            <a:gdLst>
              <a:gd name="connsiteX0" fmla="*/ 721650 w 1368195"/>
              <a:gd name="connsiteY0" fmla="*/ 2190670 h 2190670"/>
              <a:gd name="connsiteX1" fmla="*/ 176705 w 1368195"/>
              <a:gd name="connsiteY1" fmla="*/ 1728852 h 2190670"/>
              <a:gd name="connsiteX2" fmla="*/ 28923 w 1368195"/>
              <a:gd name="connsiteY2" fmla="*/ 823688 h 2190670"/>
              <a:gd name="connsiteX3" fmla="*/ 684705 w 1368195"/>
              <a:gd name="connsiteY3" fmla="*/ 47834 h 2190670"/>
              <a:gd name="connsiteX4" fmla="*/ 1368195 w 1368195"/>
              <a:gd name="connsiteY4" fmla="*/ 149434 h 21906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68195" h="2190670">
                <a:moveTo>
                  <a:pt x="721650" y="2190670"/>
                </a:moveTo>
                <a:cubicBezTo>
                  <a:pt x="506904" y="2073676"/>
                  <a:pt x="292159" y="1956682"/>
                  <a:pt x="176705" y="1728852"/>
                </a:cubicBezTo>
                <a:cubicBezTo>
                  <a:pt x="61250" y="1501022"/>
                  <a:pt x="-55744" y="1103858"/>
                  <a:pt x="28923" y="823688"/>
                </a:cubicBezTo>
                <a:cubicBezTo>
                  <a:pt x="113590" y="543518"/>
                  <a:pt x="461493" y="160210"/>
                  <a:pt x="684705" y="47834"/>
                </a:cubicBezTo>
                <a:cubicBezTo>
                  <a:pt x="907917" y="-64542"/>
                  <a:pt x="1138056" y="42446"/>
                  <a:pt x="1368195" y="149434"/>
                </a:cubicBezTo>
              </a:path>
            </a:pathLst>
          </a:custGeom>
          <a:noFill/>
          <a:ln w="50800" cmpd="sng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ight Arrow 10"/>
          <p:cNvSpPr/>
          <p:nvPr/>
        </p:nvSpPr>
        <p:spPr>
          <a:xfrm rot="2834154">
            <a:off x="2762039" y="3349166"/>
            <a:ext cx="804161" cy="279734"/>
          </a:xfrm>
          <a:prstGeom prst="rightArrow">
            <a:avLst/>
          </a:prstGeom>
          <a:solidFill>
            <a:schemeClr val="accent2">
              <a:lumMod val="40000"/>
              <a:lumOff val="60000"/>
            </a:schemeClr>
          </a:solidFill>
          <a:ln w="3810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6" name="Group 85"/>
          <p:cNvGrpSpPr/>
          <p:nvPr/>
        </p:nvGrpSpPr>
        <p:grpSpPr>
          <a:xfrm>
            <a:off x="5000122" y="1759183"/>
            <a:ext cx="2667000" cy="2124162"/>
            <a:chOff x="3850350" y="1799439"/>
            <a:chExt cx="3020033" cy="2438947"/>
          </a:xfrm>
        </p:grpSpPr>
        <p:cxnSp>
          <p:nvCxnSpPr>
            <p:cNvPr id="87" name="Straight Arrow Connector 86"/>
            <p:cNvCxnSpPr>
              <a:stCxn id="89" idx="0"/>
              <a:endCxn id="106" idx="2"/>
            </p:cNvCxnSpPr>
            <p:nvPr/>
          </p:nvCxnSpPr>
          <p:spPr>
            <a:xfrm flipV="1">
              <a:off x="4517496" y="2118585"/>
              <a:ext cx="642511" cy="490674"/>
            </a:xfrm>
            <a:prstGeom prst="straightConnector1">
              <a:avLst/>
            </a:prstGeom>
            <a:ln w="50800">
              <a:solidFill>
                <a:schemeClr val="accent4">
                  <a:lumMod val="75000"/>
                </a:schemeClr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Straight Arrow Connector 87"/>
            <p:cNvCxnSpPr>
              <a:endCxn id="98" idx="3"/>
            </p:cNvCxnSpPr>
            <p:nvPr/>
          </p:nvCxnSpPr>
          <p:spPr>
            <a:xfrm>
              <a:off x="4967558" y="4157212"/>
              <a:ext cx="817442" cy="13846"/>
            </a:xfrm>
            <a:prstGeom prst="straightConnector1">
              <a:avLst/>
            </a:prstGeom>
            <a:ln w="50800">
              <a:solidFill>
                <a:schemeClr val="accent4">
                  <a:lumMod val="75000"/>
                </a:schemeClr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9" name="Oval 88"/>
            <p:cNvSpPr/>
            <p:nvPr/>
          </p:nvSpPr>
          <p:spPr>
            <a:xfrm>
              <a:off x="4304007" y="2609258"/>
              <a:ext cx="426979" cy="427171"/>
            </a:xfrm>
            <a:prstGeom prst="ellipse">
              <a:avLst/>
            </a:prstGeom>
            <a:solidFill>
              <a:schemeClr val="tx2">
                <a:lumMod val="40000"/>
                <a:lumOff val="60000"/>
                <a:alpha val="45000"/>
              </a:schemeClr>
            </a:solidFill>
            <a:ln w="254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1" name="Oval 90"/>
            <p:cNvSpPr/>
            <p:nvPr/>
          </p:nvSpPr>
          <p:spPr>
            <a:xfrm>
              <a:off x="6050021" y="2630219"/>
              <a:ext cx="426979" cy="427171"/>
            </a:xfrm>
            <a:prstGeom prst="ellipse">
              <a:avLst/>
            </a:prstGeom>
            <a:solidFill>
              <a:schemeClr val="tx2">
                <a:lumMod val="40000"/>
                <a:lumOff val="60000"/>
                <a:alpha val="45000"/>
              </a:schemeClr>
            </a:solidFill>
            <a:ln w="254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4" name="Oval 93"/>
            <p:cNvSpPr/>
            <p:nvPr/>
          </p:nvSpPr>
          <p:spPr>
            <a:xfrm>
              <a:off x="4571810" y="3811215"/>
              <a:ext cx="426979" cy="427171"/>
            </a:xfrm>
            <a:prstGeom prst="ellipse">
              <a:avLst/>
            </a:prstGeom>
            <a:solidFill>
              <a:schemeClr val="tx2">
                <a:lumMod val="40000"/>
                <a:lumOff val="60000"/>
                <a:alpha val="45000"/>
              </a:schemeClr>
            </a:solidFill>
            <a:ln w="254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96" name="Straight Arrow Connector 95"/>
            <p:cNvCxnSpPr>
              <a:stCxn id="89" idx="4"/>
              <a:endCxn id="94" idx="1"/>
            </p:cNvCxnSpPr>
            <p:nvPr/>
          </p:nvCxnSpPr>
          <p:spPr>
            <a:xfrm>
              <a:off x="4517496" y="3036430"/>
              <a:ext cx="116843" cy="837344"/>
            </a:xfrm>
            <a:prstGeom prst="straightConnector1">
              <a:avLst/>
            </a:prstGeom>
            <a:ln w="50800">
              <a:solidFill>
                <a:schemeClr val="accent4">
                  <a:lumMod val="75000"/>
                </a:schemeClr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8" name="Oval 97"/>
            <p:cNvSpPr/>
            <p:nvPr/>
          </p:nvSpPr>
          <p:spPr>
            <a:xfrm>
              <a:off x="5722470" y="3806445"/>
              <a:ext cx="426979" cy="427170"/>
            </a:xfrm>
            <a:prstGeom prst="ellipse">
              <a:avLst/>
            </a:prstGeom>
            <a:solidFill>
              <a:schemeClr val="tx2">
                <a:lumMod val="40000"/>
                <a:lumOff val="60000"/>
                <a:alpha val="45000"/>
              </a:schemeClr>
            </a:solidFill>
            <a:ln w="254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03" name="Straight Arrow Connector 102"/>
            <p:cNvCxnSpPr>
              <a:stCxn id="91" idx="4"/>
              <a:endCxn id="98" idx="7"/>
            </p:cNvCxnSpPr>
            <p:nvPr/>
          </p:nvCxnSpPr>
          <p:spPr>
            <a:xfrm flipH="1">
              <a:off x="6086918" y="3057391"/>
              <a:ext cx="176592" cy="811612"/>
            </a:xfrm>
            <a:prstGeom prst="straightConnector1">
              <a:avLst/>
            </a:prstGeom>
            <a:ln w="50800">
              <a:solidFill>
                <a:schemeClr val="accent4">
                  <a:lumMod val="75000"/>
                </a:schemeClr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4" name="Straight Arrow Connector 103"/>
            <p:cNvCxnSpPr>
              <a:stCxn id="98" idx="1"/>
              <a:endCxn id="89" idx="5"/>
            </p:cNvCxnSpPr>
            <p:nvPr/>
          </p:nvCxnSpPr>
          <p:spPr>
            <a:xfrm flipH="1" flipV="1">
              <a:off x="4668456" y="2973872"/>
              <a:ext cx="1116543" cy="895131"/>
            </a:xfrm>
            <a:prstGeom prst="straightConnector1">
              <a:avLst/>
            </a:prstGeom>
            <a:ln w="50800">
              <a:solidFill>
                <a:schemeClr val="accent4">
                  <a:lumMod val="75000"/>
                </a:schemeClr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6" name="Oval 105"/>
            <p:cNvSpPr/>
            <p:nvPr/>
          </p:nvSpPr>
          <p:spPr>
            <a:xfrm>
              <a:off x="5160008" y="1904999"/>
              <a:ext cx="426979" cy="427171"/>
            </a:xfrm>
            <a:prstGeom prst="ellipse">
              <a:avLst/>
            </a:prstGeom>
            <a:solidFill>
              <a:schemeClr val="tx2">
                <a:lumMod val="40000"/>
                <a:lumOff val="60000"/>
                <a:alpha val="45000"/>
              </a:schemeClr>
            </a:solidFill>
            <a:ln w="254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07" name="Straight Arrow Connector 106"/>
            <p:cNvCxnSpPr>
              <a:stCxn id="91" idx="2"/>
            </p:cNvCxnSpPr>
            <p:nvPr/>
          </p:nvCxnSpPr>
          <p:spPr>
            <a:xfrm flipH="1">
              <a:off x="4732937" y="2843806"/>
              <a:ext cx="1317085" cy="1"/>
            </a:xfrm>
            <a:prstGeom prst="straightConnector1">
              <a:avLst/>
            </a:prstGeom>
            <a:ln w="50800">
              <a:solidFill>
                <a:schemeClr val="accent4">
                  <a:lumMod val="75000"/>
                </a:schemeClr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Straight Arrow Connector 107"/>
            <p:cNvCxnSpPr>
              <a:stCxn id="106" idx="6"/>
              <a:endCxn id="91" idx="0"/>
            </p:cNvCxnSpPr>
            <p:nvPr/>
          </p:nvCxnSpPr>
          <p:spPr>
            <a:xfrm>
              <a:off x="5586986" y="2118585"/>
              <a:ext cx="676524" cy="511634"/>
            </a:xfrm>
            <a:prstGeom prst="straightConnector1">
              <a:avLst/>
            </a:prstGeom>
            <a:ln w="50800">
              <a:solidFill>
                <a:schemeClr val="accent4">
                  <a:lumMod val="75000"/>
                </a:schemeClr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9" name="Freeform 108"/>
            <p:cNvSpPr/>
            <p:nvPr/>
          </p:nvSpPr>
          <p:spPr>
            <a:xfrm>
              <a:off x="3850350" y="1799439"/>
              <a:ext cx="1368195" cy="2190670"/>
            </a:xfrm>
            <a:custGeom>
              <a:avLst/>
              <a:gdLst>
                <a:gd name="connsiteX0" fmla="*/ 721650 w 1368195"/>
                <a:gd name="connsiteY0" fmla="*/ 2190670 h 2190670"/>
                <a:gd name="connsiteX1" fmla="*/ 176705 w 1368195"/>
                <a:gd name="connsiteY1" fmla="*/ 1728852 h 2190670"/>
                <a:gd name="connsiteX2" fmla="*/ 28923 w 1368195"/>
                <a:gd name="connsiteY2" fmla="*/ 823688 h 2190670"/>
                <a:gd name="connsiteX3" fmla="*/ 684705 w 1368195"/>
                <a:gd name="connsiteY3" fmla="*/ 47834 h 2190670"/>
                <a:gd name="connsiteX4" fmla="*/ 1368195 w 1368195"/>
                <a:gd name="connsiteY4" fmla="*/ 149434 h 21906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368195" h="2190670">
                  <a:moveTo>
                    <a:pt x="721650" y="2190670"/>
                  </a:moveTo>
                  <a:cubicBezTo>
                    <a:pt x="506904" y="2073676"/>
                    <a:pt x="292159" y="1956682"/>
                    <a:pt x="176705" y="1728852"/>
                  </a:cubicBezTo>
                  <a:cubicBezTo>
                    <a:pt x="61250" y="1501022"/>
                    <a:pt x="-55744" y="1103858"/>
                    <a:pt x="28923" y="823688"/>
                  </a:cubicBezTo>
                  <a:cubicBezTo>
                    <a:pt x="113590" y="543518"/>
                    <a:pt x="461493" y="160210"/>
                    <a:pt x="684705" y="47834"/>
                  </a:cubicBezTo>
                  <a:cubicBezTo>
                    <a:pt x="907917" y="-64542"/>
                    <a:pt x="1138056" y="42446"/>
                    <a:pt x="1368195" y="149434"/>
                  </a:cubicBezTo>
                </a:path>
              </a:pathLst>
            </a:custGeom>
            <a:noFill/>
            <a:ln w="50800" cmpd="sng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0" name="Freeform 109"/>
            <p:cNvSpPr/>
            <p:nvPr/>
          </p:nvSpPr>
          <p:spPr>
            <a:xfrm flipH="1">
              <a:off x="5524404" y="1817911"/>
              <a:ext cx="1345979" cy="2190670"/>
            </a:xfrm>
            <a:custGeom>
              <a:avLst/>
              <a:gdLst>
                <a:gd name="connsiteX0" fmla="*/ 721650 w 1368195"/>
                <a:gd name="connsiteY0" fmla="*/ 2190670 h 2190670"/>
                <a:gd name="connsiteX1" fmla="*/ 176705 w 1368195"/>
                <a:gd name="connsiteY1" fmla="*/ 1728852 h 2190670"/>
                <a:gd name="connsiteX2" fmla="*/ 28923 w 1368195"/>
                <a:gd name="connsiteY2" fmla="*/ 823688 h 2190670"/>
                <a:gd name="connsiteX3" fmla="*/ 684705 w 1368195"/>
                <a:gd name="connsiteY3" fmla="*/ 47834 h 2190670"/>
                <a:gd name="connsiteX4" fmla="*/ 1368195 w 1368195"/>
                <a:gd name="connsiteY4" fmla="*/ 149434 h 21906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368195" h="2190670">
                  <a:moveTo>
                    <a:pt x="721650" y="2190670"/>
                  </a:moveTo>
                  <a:cubicBezTo>
                    <a:pt x="506904" y="2073676"/>
                    <a:pt x="292159" y="1956682"/>
                    <a:pt x="176705" y="1728852"/>
                  </a:cubicBezTo>
                  <a:cubicBezTo>
                    <a:pt x="61250" y="1501022"/>
                    <a:pt x="-55744" y="1103858"/>
                    <a:pt x="28923" y="823688"/>
                  </a:cubicBezTo>
                  <a:cubicBezTo>
                    <a:pt x="113590" y="543518"/>
                    <a:pt x="461493" y="160210"/>
                    <a:pt x="684705" y="47834"/>
                  </a:cubicBezTo>
                  <a:cubicBezTo>
                    <a:pt x="907917" y="-64542"/>
                    <a:pt x="1138056" y="42446"/>
                    <a:pt x="1368195" y="149434"/>
                  </a:cubicBezTo>
                </a:path>
              </a:pathLst>
            </a:custGeom>
            <a:noFill/>
            <a:ln w="50800" cmpd="sng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3" name="Freeform 12"/>
          <p:cNvSpPr/>
          <p:nvPr/>
        </p:nvSpPr>
        <p:spPr>
          <a:xfrm>
            <a:off x="5892800" y="2789382"/>
            <a:ext cx="1895850" cy="1532622"/>
          </a:xfrm>
          <a:custGeom>
            <a:avLst/>
            <a:gdLst>
              <a:gd name="connsiteX0" fmla="*/ 0 w 1895850"/>
              <a:gd name="connsiteY0" fmla="*/ 1080654 h 1532622"/>
              <a:gd name="connsiteX1" fmla="*/ 600364 w 1895850"/>
              <a:gd name="connsiteY1" fmla="*/ 1524000 h 1532622"/>
              <a:gd name="connsiteX2" fmla="*/ 1708727 w 1895850"/>
              <a:gd name="connsiteY2" fmla="*/ 1320800 h 1532622"/>
              <a:gd name="connsiteX3" fmla="*/ 1865745 w 1895850"/>
              <a:gd name="connsiteY3" fmla="*/ 692727 h 1532622"/>
              <a:gd name="connsiteX4" fmla="*/ 1385455 w 1895850"/>
              <a:gd name="connsiteY4" fmla="*/ 0 h 15326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95850" h="1532622">
                <a:moveTo>
                  <a:pt x="0" y="1080654"/>
                </a:moveTo>
                <a:cubicBezTo>
                  <a:pt x="157788" y="1282315"/>
                  <a:pt x="315576" y="1483976"/>
                  <a:pt x="600364" y="1524000"/>
                </a:cubicBezTo>
                <a:cubicBezTo>
                  <a:pt x="885152" y="1564024"/>
                  <a:pt x="1497830" y="1459346"/>
                  <a:pt x="1708727" y="1320800"/>
                </a:cubicBezTo>
                <a:cubicBezTo>
                  <a:pt x="1919624" y="1182255"/>
                  <a:pt x="1919624" y="912860"/>
                  <a:pt x="1865745" y="692727"/>
                </a:cubicBezTo>
                <a:cubicBezTo>
                  <a:pt x="1811866" y="472594"/>
                  <a:pt x="1598660" y="236297"/>
                  <a:pt x="1385455" y="0"/>
                </a:cubicBezTo>
              </a:path>
            </a:pathLst>
          </a:custGeom>
          <a:noFill/>
          <a:ln w="50800" cmpd="sng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1" name="Right Arrow 110"/>
          <p:cNvSpPr/>
          <p:nvPr/>
        </p:nvSpPr>
        <p:spPr>
          <a:xfrm rot="18932294">
            <a:off x="4132095" y="3382183"/>
            <a:ext cx="804161" cy="279734"/>
          </a:xfrm>
          <a:prstGeom prst="rightArrow">
            <a:avLst/>
          </a:prstGeom>
          <a:solidFill>
            <a:schemeClr val="accent2">
              <a:lumMod val="40000"/>
              <a:lumOff val="60000"/>
            </a:schemeClr>
          </a:solidFill>
          <a:ln w="3810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2" name="TextBox 111"/>
          <p:cNvSpPr txBox="1"/>
          <p:nvPr/>
        </p:nvSpPr>
        <p:spPr>
          <a:xfrm>
            <a:off x="5563115" y="4701929"/>
            <a:ext cx="287702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0070C0"/>
                </a:solidFill>
                <a:latin typeface="Segoe Print" panose="02000600000000000000" pitchFamily="2" charset="0"/>
              </a:rPr>
              <a:t>No matter which inner edge you “stretch” you get a cross</a:t>
            </a:r>
          </a:p>
        </p:txBody>
      </p:sp>
      <p:sp>
        <p:nvSpPr>
          <p:cNvPr id="113" name="TextBox 112"/>
          <p:cNvSpPr txBox="1"/>
          <p:nvPr/>
        </p:nvSpPr>
        <p:spPr>
          <a:xfrm>
            <a:off x="2612037" y="1529513"/>
            <a:ext cx="187546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rgbClr val="0070C0"/>
                </a:solidFill>
                <a:latin typeface="Segoe Print" panose="02000600000000000000" pitchFamily="2" charset="0"/>
              </a:rPr>
              <a:t>K5  </a:t>
            </a:r>
          </a:p>
          <a:p>
            <a:r>
              <a:rPr lang="en-US" sz="2000" b="1" dirty="0">
                <a:solidFill>
                  <a:srgbClr val="C00000"/>
                </a:solidFill>
                <a:latin typeface="Segoe Print" panose="02000600000000000000" pitchFamily="2" charset="0"/>
              </a:rPr>
              <a:t>  not planar</a:t>
            </a:r>
          </a:p>
        </p:txBody>
      </p:sp>
      <p:grpSp>
        <p:nvGrpSpPr>
          <p:cNvPr id="114" name="Group 113"/>
          <p:cNvGrpSpPr/>
          <p:nvPr/>
        </p:nvGrpSpPr>
        <p:grpSpPr>
          <a:xfrm>
            <a:off x="132428" y="5100329"/>
            <a:ext cx="2342125" cy="1523467"/>
            <a:chOff x="716551" y="4862980"/>
            <a:chExt cx="4495697" cy="1617798"/>
          </a:xfrm>
        </p:grpSpPr>
        <p:sp>
          <p:nvSpPr>
            <p:cNvPr id="115" name="Rounded Rectangle 114"/>
            <p:cNvSpPr/>
            <p:nvPr/>
          </p:nvSpPr>
          <p:spPr>
            <a:xfrm>
              <a:off x="716551" y="4862980"/>
              <a:ext cx="4495697" cy="1617798"/>
            </a:xfrm>
            <a:prstGeom prst="roundRect">
              <a:avLst/>
            </a:prstGeom>
            <a:solidFill>
              <a:schemeClr val="accent1">
                <a:lumMod val="40000"/>
                <a:lumOff val="60000"/>
              </a:schemeClr>
            </a:solidFill>
            <a:ln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6" name="TextBox 115"/>
            <p:cNvSpPr txBox="1"/>
            <p:nvPr/>
          </p:nvSpPr>
          <p:spPr>
            <a:xfrm>
              <a:off x="1147860" y="5036234"/>
              <a:ext cx="3698155" cy="88908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b="1" dirty="0">
                  <a:latin typeface="Segoe Print" panose="02000600000000000000" pitchFamily="2" charset="0"/>
                </a:rPr>
                <a:t>Turns out that K4 is the largest complete graph that is planar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1005149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9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1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10" presetClass="entr" presetSubtype="0" fill="hold" nodeType="after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900"/>
                            </p:stCondLst>
                            <p:childTnLst>
                              <p:par>
                                <p:cTn id="22" presetID="47" presetClass="entr" presetSubtype="0" fill="hold" grpId="0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3200"/>
                            </p:stCondLst>
                            <p:childTnLst>
                              <p:par>
                                <p:cTn id="28" presetID="47" presetClass="entr" presetSubtype="0" fill="hold" grpId="0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500"/>
                            </p:stCondLst>
                            <p:childTnLst>
                              <p:par>
                                <p:cTn id="39" presetID="10" presetClass="entr" presetSubtype="0" fill="hold" nodeType="after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1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2000"/>
                            </p:stCondLst>
                            <p:childTnLst>
                              <p:par>
                                <p:cTn id="43" presetID="42" presetClass="entr" presetSubtype="0" fill="hold" grpId="0" nodeType="afterEffect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1100" fill="hold"/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100" fill="hold"/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11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8" grpId="0" animBg="1"/>
      <p:bldP spid="64" grpId="0" animBg="1"/>
      <p:bldP spid="11" grpId="0" animBg="1"/>
      <p:bldP spid="13" grpId="0" animBg="1"/>
      <p:bldP spid="111" grpId="0" animBg="1"/>
      <p:bldP spid="112" grpId="0"/>
      <p:bldP spid="113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Planar Graph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03999" y="1348760"/>
            <a:ext cx="8229600" cy="4625456"/>
          </a:xfrm>
        </p:spPr>
        <p:txBody>
          <a:bodyPr>
            <a:normAutofit/>
          </a:bodyPr>
          <a:lstStyle/>
          <a:p>
            <a:pPr marL="109728" indent="0">
              <a:spcBef>
                <a:spcPts val="0"/>
              </a:spcBef>
              <a:buNone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Rule of thumb</a:t>
            </a:r>
          </a:p>
        </p:txBody>
      </p:sp>
      <p:grpSp>
        <p:nvGrpSpPr>
          <p:cNvPr id="130" name="Group 129"/>
          <p:cNvGrpSpPr/>
          <p:nvPr/>
        </p:nvGrpSpPr>
        <p:grpSpPr>
          <a:xfrm rot="4195552">
            <a:off x="6022637" y="2250486"/>
            <a:ext cx="2883082" cy="2397559"/>
            <a:chOff x="4800600" y="2828531"/>
            <a:chExt cx="2883082" cy="2397559"/>
          </a:xfrm>
        </p:grpSpPr>
        <p:sp>
          <p:nvSpPr>
            <p:cNvPr id="131" name="Oval 130"/>
            <p:cNvSpPr/>
            <p:nvPr/>
          </p:nvSpPr>
          <p:spPr>
            <a:xfrm>
              <a:off x="4800600" y="2828531"/>
              <a:ext cx="408185" cy="383967"/>
            </a:xfrm>
            <a:prstGeom prst="ellipse">
              <a:avLst/>
            </a:prstGeom>
            <a:solidFill>
              <a:schemeClr val="tx2">
                <a:lumMod val="40000"/>
                <a:lumOff val="60000"/>
                <a:alpha val="45000"/>
              </a:schemeClr>
            </a:solidFill>
            <a:ln w="254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2" name="Oval 131"/>
            <p:cNvSpPr/>
            <p:nvPr/>
          </p:nvSpPr>
          <p:spPr>
            <a:xfrm>
              <a:off x="6042530" y="2828969"/>
              <a:ext cx="408185" cy="383966"/>
            </a:xfrm>
            <a:prstGeom prst="ellipse">
              <a:avLst/>
            </a:prstGeom>
            <a:solidFill>
              <a:schemeClr val="tx2">
                <a:lumMod val="40000"/>
                <a:lumOff val="60000"/>
                <a:alpha val="45000"/>
              </a:schemeClr>
            </a:solidFill>
            <a:ln w="254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35" name="Straight Arrow Connector 134"/>
            <p:cNvCxnSpPr>
              <a:stCxn id="131" idx="6"/>
              <a:endCxn id="132" idx="2"/>
            </p:cNvCxnSpPr>
            <p:nvPr/>
          </p:nvCxnSpPr>
          <p:spPr>
            <a:xfrm>
              <a:off x="5208785" y="3020515"/>
              <a:ext cx="833745" cy="437"/>
            </a:xfrm>
            <a:prstGeom prst="straightConnector1">
              <a:avLst/>
            </a:prstGeom>
            <a:ln w="50800">
              <a:solidFill>
                <a:schemeClr val="accent4">
                  <a:lumMod val="75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6" name="Oval 135"/>
            <p:cNvSpPr/>
            <p:nvPr/>
          </p:nvSpPr>
          <p:spPr>
            <a:xfrm>
              <a:off x="4984898" y="4163061"/>
              <a:ext cx="408185" cy="383966"/>
            </a:xfrm>
            <a:prstGeom prst="ellipse">
              <a:avLst/>
            </a:prstGeom>
            <a:solidFill>
              <a:schemeClr val="tx2">
                <a:lumMod val="40000"/>
                <a:lumOff val="60000"/>
                <a:alpha val="45000"/>
              </a:schemeClr>
            </a:solidFill>
            <a:ln w="254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38" name="Straight Arrow Connector 137"/>
            <p:cNvCxnSpPr>
              <a:endCxn id="136" idx="7"/>
            </p:cNvCxnSpPr>
            <p:nvPr/>
          </p:nvCxnSpPr>
          <p:spPr>
            <a:xfrm flipH="1">
              <a:off x="5333306" y="3206089"/>
              <a:ext cx="788890" cy="1013203"/>
            </a:xfrm>
            <a:prstGeom prst="straightConnector1">
              <a:avLst/>
            </a:prstGeom>
            <a:ln w="50800">
              <a:solidFill>
                <a:schemeClr val="accent4">
                  <a:lumMod val="75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9" name="Oval 138"/>
            <p:cNvSpPr/>
            <p:nvPr/>
          </p:nvSpPr>
          <p:spPr>
            <a:xfrm>
              <a:off x="5984043" y="4842124"/>
              <a:ext cx="408185" cy="383966"/>
            </a:xfrm>
            <a:prstGeom prst="ellipse">
              <a:avLst/>
            </a:prstGeom>
            <a:solidFill>
              <a:schemeClr val="tx2">
                <a:lumMod val="40000"/>
                <a:lumOff val="60000"/>
                <a:alpha val="45000"/>
              </a:schemeClr>
            </a:solidFill>
            <a:ln w="254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1" name="Oval 140"/>
            <p:cNvSpPr/>
            <p:nvPr/>
          </p:nvSpPr>
          <p:spPr>
            <a:xfrm>
              <a:off x="7275497" y="4736403"/>
              <a:ext cx="408185" cy="383966"/>
            </a:xfrm>
            <a:prstGeom prst="ellipse">
              <a:avLst/>
            </a:prstGeom>
            <a:solidFill>
              <a:schemeClr val="tx2">
                <a:lumMod val="40000"/>
                <a:lumOff val="60000"/>
                <a:alpha val="45000"/>
              </a:schemeClr>
            </a:solidFill>
            <a:ln w="254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2" name="Oval 141"/>
            <p:cNvSpPr/>
            <p:nvPr/>
          </p:nvSpPr>
          <p:spPr>
            <a:xfrm>
              <a:off x="7024595" y="3754781"/>
              <a:ext cx="408185" cy="383966"/>
            </a:xfrm>
            <a:prstGeom prst="ellipse">
              <a:avLst/>
            </a:prstGeom>
            <a:solidFill>
              <a:schemeClr val="tx2">
                <a:lumMod val="40000"/>
                <a:lumOff val="60000"/>
                <a:alpha val="45000"/>
              </a:schemeClr>
            </a:solidFill>
            <a:ln w="254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46" name="Straight Arrow Connector 145"/>
            <p:cNvCxnSpPr>
              <a:endCxn id="142" idx="2"/>
            </p:cNvCxnSpPr>
            <p:nvPr/>
          </p:nvCxnSpPr>
          <p:spPr>
            <a:xfrm flipV="1">
              <a:off x="5378950" y="3946764"/>
              <a:ext cx="1645644" cy="376579"/>
            </a:xfrm>
            <a:prstGeom prst="straightConnector1">
              <a:avLst/>
            </a:prstGeom>
            <a:ln w="50800">
              <a:solidFill>
                <a:schemeClr val="accent4">
                  <a:lumMod val="75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7" name="Straight Arrow Connector 146"/>
            <p:cNvCxnSpPr>
              <a:stCxn id="139" idx="7"/>
              <a:endCxn id="142" idx="3"/>
            </p:cNvCxnSpPr>
            <p:nvPr/>
          </p:nvCxnSpPr>
          <p:spPr>
            <a:xfrm flipV="1">
              <a:off x="6332451" y="4082516"/>
              <a:ext cx="751921" cy="815839"/>
            </a:xfrm>
            <a:prstGeom prst="straightConnector1">
              <a:avLst/>
            </a:prstGeom>
            <a:ln w="50800">
              <a:solidFill>
                <a:schemeClr val="accent4">
                  <a:lumMod val="75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8" name="Straight Arrow Connector 147"/>
            <p:cNvCxnSpPr>
              <a:endCxn id="141" idx="0"/>
            </p:cNvCxnSpPr>
            <p:nvPr/>
          </p:nvCxnSpPr>
          <p:spPr>
            <a:xfrm>
              <a:off x="7265622" y="4141945"/>
              <a:ext cx="213968" cy="594459"/>
            </a:xfrm>
            <a:prstGeom prst="straightConnector1">
              <a:avLst/>
            </a:prstGeom>
            <a:ln w="50800">
              <a:solidFill>
                <a:schemeClr val="accent4">
                  <a:lumMod val="75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9" name="Straight Arrow Connector 148"/>
            <p:cNvCxnSpPr>
              <a:stCxn id="142" idx="1"/>
              <a:endCxn id="132" idx="5"/>
            </p:cNvCxnSpPr>
            <p:nvPr/>
          </p:nvCxnSpPr>
          <p:spPr>
            <a:xfrm flipH="1" flipV="1">
              <a:off x="6390938" y="3156704"/>
              <a:ext cx="693434" cy="654308"/>
            </a:xfrm>
            <a:prstGeom prst="straightConnector1">
              <a:avLst/>
            </a:prstGeom>
            <a:ln w="50800">
              <a:solidFill>
                <a:schemeClr val="accent4">
                  <a:lumMod val="75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0" name="Straight Arrow Connector 149"/>
            <p:cNvCxnSpPr>
              <a:stCxn id="136" idx="0"/>
              <a:endCxn id="131" idx="4"/>
            </p:cNvCxnSpPr>
            <p:nvPr/>
          </p:nvCxnSpPr>
          <p:spPr>
            <a:xfrm flipH="1" flipV="1">
              <a:off x="5004693" y="3212498"/>
              <a:ext cx="184298" cy="950563"/>
            </a:xfrm>
            <a:prstGeom prst="straightConnector1">
              <a:avLst/>
            </a:prstGeom>
            <a:ln w="50800">
              <a:solidFill>
                <a:schemeClr val="accent4">
                  <a:lumMod val="75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2" name="Group 151"/>
          <p:cNvGrpSpPr/>
          <p:nvPr/>
        </p:nvGrpSpPr>
        <p:grpSpPr>
          <a:xfrm>
            <a:off x="362800" y="2274346"/>
            <a:ext cx="1733463" cy="1881933"/>
            <a:chOff x="868023" y="2868401"/>
            <a:chExt cx="1449139" cy="1539695"/>
          </a:xfrm>
        </p:grpSpPr>
        <p:cxnSp>
          <p:nvCxnSpPr>
            <p:cNvPr id="153" name="Straight Arrow Connector 152"/>
            <p:cNvCxnSpPr>
              <a:stCxn id="156" idx="6"/>
              <a:endCxn id="158" idx="2"/>
            </p:cNvCxnSpPr>
            <p:nvPr/>
          </p:nvCxnSpPr>
          <p:spPr>
            <a:xfrm>
              <a:off x="1177655" y="4264319"/>
              <a:ext cx="826790" cy="0"/>
            </a:xfrm>
            <a:prstGeom prst="straightConnector1">
              <a:avLst/>
            </a:prstGeom>
            <a:ln w="50800">
              <a:solidFill>
                <a:schemeClr val="accent4">
                  <a:lumMod val="75000"/>
                </a:schemeClr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4" name="Oval 153"/>
            <p:cNvSpPr/>
            <p:nvPr/>
          </p:nvSpPr>
          <p:spPr>
            <a:xfrm>
              <a:off x="871109" y="2868401"/>
              <a:ext cx="309632" cy="287554"/>
            </a:xfrm>
            <a:prstGeom prst="ellipse">
              <a:avLst/>
            </a:prstGeom>
            <a:solidFill>
              <a:schemeClr val="tx2">
                <a:lumMod val="40000"/>
                <a:lumOff val="60000"/>
                <a:alpha val="45000"/>
              </a:schemeClr>
            </a:solidFill>
            <a:ln w="254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5" name="Oval 154"/>
            <p:cNvSpPr/>
            <p:nvPr/>
          </p:nvSpPr>
          <p:spPr>
            <a:xfrm>
              <a:off x="2007530" y="2868401"/>
              <a:ext cx="309632" cy="287554"/>
            </a:xfrm>
            <a:prstGeom prst="ellipse">
              <a:avLst/>
            </a:prstGeom>
            <a:solidFill>
              <a:schemeClr val="tx2">
                <a:lumMod val="40000"/>
                <a:lumOff val="60000"/>
                <a:alpha val="45000"/>
              </a:schemeClr>
            </a:solidFill>
            <a:ln w="254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6" name="Oval 155"/>
            <p:cNvSpPr/>
            <p:nvPr/>
          </p:nvSpPr>
          <p:spPr>
            <a:xfrm>
              <a:off x="868023" y="4120542"/>
              <a:ext cx="309632" cy="287554"/>
            </a:xfrm>
            <a:prstGeom prst="ellipse">
              <a:avLst/>
            </a:prstGeom>
            <a:solidFill>
              <a:schemeClr val="tx2">
                <a:lumMod val="40000"/>
                <a:lumOff val="60000"/>
                <a:alpha val="45000"/>
              </a:schemeClr>
            </a:solidFill>
            <a:ln w="254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57" name="Straight Arrow Connector 156"/>
            <p:cNvCxnSpPr>
              <a:stCxn id="154" idx="4"/>
              <a:endCxn id="156" idx="0"/>
            </p:cNvCxnSpPr>
            <p:nvPr/>
          </p:nvCxnSpPr>
          <p:spPr>
            <a:xfrm flipH="1">
              <a:off x="1022839" y="3155955"/>
              <a:ext cx="3086" cy="964588"/>
            </a:xfrm>
            <a:prstGeom prst="straightConnector1">
              <a:avLst/>
            </a:prstGeom>
            <a:ln w="50800">
              <a:solidFill>
                <a:schemeClr val="accent4">
                  <a:lumMod val="75000"/>
                </a:schemeClr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8" name="Oval 157"/>
            <p:cNvSpPr/>
            <p:nvPr/>
          </p:nvSpPr>
          <p:spPr>
            <a:xfrm>
              <a:off x="2004445" y="4120542"/>
              <a:ext cx="309632" cy="287553"/>
            </a:xfrm>
            <a:prstGeom prst="ellipse">
              <a:avLst/>
            </a:prstGeom>
            <a:solidFill>
              <a:schemeClr val="tx2">
                <a:lumMod val="40000"/>
                <a:lumOff val="60000"/>
                <a:alpha val="45000"/>
              </a:schemeClr>
            </a:solidFill>
            <a:ln w="254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59" name="Straight Arrow Connector 158"/>
            <p:cNvCxnSpPr>
              <a:stCxn id="155" idx="4"/>
              <a:endCxn id="158" idx="0"/>
            </p:cNvCxnSpPr>
            <p:nvPr/>
          </p:nvCxnSpPr>
          <p:spPr>
            <a:xfrm flipH="1">
              <a:off x="2159261" y="3155955"/>
              <a:ext cx="3086" cy="964588"/>
            </a:xfrm>
            <a:prstGeom prst="straightConnector1">
              <a:avLst/>
            </a:prstGeom>
            <a:ln w="50800">
              <a:solidFill>
                <a:schemeClr val="accent4">
                  <a:lumMod val="75000"/>
                </a:schemeClr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0" name="Straight Arrow Connector 159"/>
            <p:cNvCxnSpPr>
              <a:stCxn id="158" idx="1"/>
              <a:endCxn id="154" idx="5"/>
            </p:cNvCxnSpPr>
            <p:nvPr/>
          </p:nvCxnSpPr>
          <p:spPr>
            <a:xfrm flipH="1" flipV="1">
              <a:off x="1135396" y="3113843"/>
              <a:ext cx="914393" cy="1048810"/>
            </a:xfrm>
            <a:prstGeom prst="straightConnector1">
              <a:avLst/>
            </a:prstGeom>
            <a:ln w="50800">
              <a:solidFill>
                <a:schemeClr val="accent4">
                  <a:lumMod val="75000"/>
                </a:schemeClr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1" name="Straight Arrow Connector 160"/>
            <p:cNvCxnSpPr>
              <a:stCxn id="154" idx="6"/>
              <a:endCxn id="155" idx="2"/>
            </p:cNvCxnSpPr>
            <p:nvPr/>
          </p:nvCxnSpPr>
          <p:spPr>
            <a:xfrm>
              <a:off x="1180740" y="3012178"/>
              <a:ext cx="826790" cy="0"/>
            </a:xfrm>
            <a:prstGeom prst="straightConnector1">
              <a:avLst/>
            </a:prstGeom>
            <a:ln w="50800">
              <a:solidFill>
                <a:schemeClr val="accent4">
                  <a:lumMod val="75000"/>
                </a:schemeClr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2" name="Straight Arrow Connector 161"/>
            <p:cNvCxnSpPr>
              <a:stCxn id="155" idx="3"/>
              <a:endCxn id="156" idx="7"/>
            </p:cNvCxnSpPr>
            <p:nvPr/>
          </p:nvCxnSpPr>
          <p:spPr>
            <a:xfrm flipH="1">
              <a:off x="1132310" y="3113843"/>
              <a:ext cx="920564" cy="1048811"/>
            </a:xfrm>
            <a:prstGeom prst="straightConnector1">
              <a:avLst/>
            </a:prstGeom>
            <a:ln w="50800">
              <a:solidFill>
                <a:schemeClr val="accent4">
                  <a:lumMod val="75000"/>
                </a:schemeClr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63" name="TextBox 162"/>
          <p:cNvSpPr txBox="1"/>
          <p:nvPr/>
        </p:nvSpPr>
        <p:spPr>
          <a:xfrm>
            <a:off x="4066127" y="2235060"/>
            <a:ext cx="234107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b="1" dirty="0">
                <a:solidFill>
                  <a:srgbClr val="0070C0"/>
                </a:solidFill>
                <a:latin typeface="Segoe Print" panose="02000600000000000000" pitchFamily="2" charset="0"/>
              </a:rPr>
              <a:t>This graph “drawing” looks planar… so the graph IS planar</a:t>
            </a:r>
          </a:p>
        </p:txBody>
      </p:sp>
      <p:sp>
        <p:nvSpPr>
          <p:cNvPr id="164" name="TextBox 163"/>
          <p:cNvSpPr txBox="1"/>
          <p:nvPr/>
        </p:nvSpPr>
        <p:spPr>
          <a:xfrm>
            <a:off x="2163436" y="2248937"/>
            <a:ext cx="163240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0070C0"/>
                </a:solidFill>
                <a:latin typeface="Segoe Print" panose="02000600000000000000" pitchFamily="2" charset="0"/>
              </a:rPr>
              <a:t>This graph “drawing” looks not planar… 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376483" y="4374850"/>
            <a:ext cx="284360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0070C0"/>
                </a:solidFill>
                <a:latin typeface="Segoe Print" panose="02000600000000000000" pitchFamily="2" charset="0"/>
              </a:rPr>
              <a:t>The graph might still be planar… it just might be drawn poorly to show that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2948726" y="4870690"/>
            <a:ext cx="3910868" cy="1805578"/>
          </a:xfrm>
          <a:prstGeom prst="round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  <a:ln w="28575"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TextBox 41"/>
          <p:cNvSpPr txBox="1"/>
          <p:nvPr/>
        </p:nvSpPr>
        <p:spPr>
          <a:xfrm>
            <a:off x="2738340" y="5256705"/>
            <a:ext cx="3893321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b="1" dirty="0">
                <a:latin typeface="Segoe Print" panose="02000600000000000000" pitchFamily="2" charset="0"/>
              </a:rPr>
              <a:t>A graph is not the drawing… a graph is the math object</a:t>
            </a:r>
          </a:p>
        </p:txBody>
      </p:sp>
    </p:spTree>
    <p:extLst>
      <p:ext uri="{BB962C8B-B14F-4D97-AF65-F5344CB8AC3E}">
        <p14:creationId xmlns:p14="http://schemas.microsoft.com/office/powerpoint/2010/main" val="14417322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1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000"/>
                            </p:stCondLst>
                            <p:childTnLst>
                              <p:par>
                                <p:cTn id="2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163" grpId="0"/>
      <p:bldP spid="164" grpId="0"/>
      <p:bldP spid="41" grpId="0"/>
      <p:bldP spid="3" grpId="0" animBg="1"/>
      <p:bldP spid="42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Bipartite Graph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03999" y="1295400"/>
            <a:ext cx="8229600" cy="4678816"/>
          </a:xfrm>
        </p:spPr>
        <p:txBody>
          <a:bodyPr>
            <a:normAutofit/>
          </a:bodyPr>
          <a:lstStyle/>
          <a:p>
            <a:pPr marL="109728" indent="0">
              <a:spcBef>
                <a:spcPts val="0"/>
              </a:spcBef>
              <a:buNone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Nodes are in two disjoint sets (types), and every edge connects different type nodes</a:t>
            </a:r>
          </a:p>
        </p:txBody>
      </p:sp>
      <p:grpSp>
        <p:nvGrpSpPr>
          <p:cNvPr id="121" name="Group 120"/>
          <p:cNvGrpSpPr/>
          <p:nvPr/>
        </p:nvGrpSpPr>
        <p:grpSpPr>
          <a:xfrm>
            <a:off x="573077" y="3702069"/>
            <a:ext cx="1386228" cy="1342480"/>
            <a:chOff x="5358472" y="2737831"/>
            <a:chExt cx="1792562" cy="1668884"/>
          </a:xfrm>
        </p:grpSpPr>
        <p:cxnSp>
          <p:nvCxnSpPr>
            <p:cNvPr id="122" name="Straight Arrow Connector 121"/>
            <p:cNvCxnSpPr>
              <a:stCxn id="123" idx="0"/>
              <a:endCxn id="126" idx="3"/>
            </p:cNvCxnSpPr>
            <p:nvPr/>
          </p:nvCxnSpPr>
          <p:spPr>
            <a:xfrm flipV="1">
              <a:off x="5597783" y="3120186"/>
              <a:ext cx="490949" cy="838572"/>
            </a:xfrm>
            <a:prstGeom prst="straightConnector1">
              <a:avLst/>
            </a:prstGeom>
            <a:ln w="50800">
              <a:solidFill>
                <a:schemeClr val="accent4">
                  <a:lumMod val="75000"/>
                </a:schemeClr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3" name="Oval 122"/>
            <p:cNvSpPr/>
            <p:nvPr/>
          </p:nvSpPr>
          <p:spPr>
            <a:xfrm>
              <a:off x="5358472" y="3958758"/>
              <a:ext cx="478622" cy="447957"/>
            </a:xfrm>
            <a:prstGeom prst="ellipse">
              <a:avLst/>
            </a:prstGeom>
            <a:solidFill>
              <a:srgbClr val="00B050">
                <a:alpha val="45000"/>
              </a:srgbClr>
            </a:solidFill>
            <a:ln w="254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4" name="Oval 123"/>
            <p:cNvSpPr/>
            <p:nvPr/>
          </p:nvSpPr>
          <p:spPr>
            <a:xfrm>
              <a:off x="6672412" y="3958758"/>
              <a:ext cx="478622" cy="447957"/>
            </a:xfrm>
            <a:prstGeom prst="ellipse">
              <a:avLst/>
            </a:prstGeom>
            <a:solidFill>
              <a:schemeClr val="tx2">
                <a:lumMod val="40000"/>
                <a:lumOff val="60000"/>
                <a:alpha val="45000"/>
              </a:schemeClr>
            </a:solidFill>
            <a:ln w="254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25" name="Straight Arrow Connector 124"/>
            <p:cNvCxnSpPr>
              <a:stCxn id="123" idx="6"/>
              <a:endCxn id="124" idx="2"/>
            </p:cNvCxnSpPr>
            <p:nvPr/>
          </p:nvCxnSpPr>
          <p:spPr>
            <a:xfrm>
              <a:off x="5837094" y="4182737"/>
              <a:ext cx="835318" cy="0"/>
            </a:xfrm>
            <a:prstGeom prst="straightConnector1">
              <a:avLst/>
            </a:prstGeom>
            <a:ln w="50800">
              <a:solidFill>
                <a:schemeClr val="accent4">
                  <a:lumMod val="75000"/>
                </a:schemeClr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6" name="Oval 125"/>
            <p:cNvSpPr/>
            <p:nvPr/>
          </p:nvSpPr>
          <p:spPr>
            <a:xfrm>
              <a:off x="6018639" y="2737831"/>
              <a:ext cx="478622" cy="447957"/>
            </a:xfrm>
            <a:prstGeom prst="ellipse">
              <a:avLst/>
            </a:prstGeom>
            <a:solidFill>
              <a:schemeClr val="tx2">
                <a:lumMod val="40000"/>
                <a:lumOff val="60000"/>
                <a:alpha val="45000"/>
              </a:schemeClr>
            </a:solidFill>
            <a:ln w="254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29" name="TextBox 128"/>
          <p:cNvSpPr txBox="1"/>
          <p:nvPr/>
        </p:nvSpPr>
        <p:spPr>
          <a:xfrm>
            <a:off x="473533" y="5242868"/>
            <a:ext cx="167148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rgbClr val="C00000"/>
                </a:solidFill>
                <a:latin typeface="Segoe Print" panose="02000600000000000000" pitchFamily="2" charset="0"/>
              </a:rPr>
              <a:t>is </a:t>
            </a:r>
            <a:r>
              <a:rPr lang="en-US" sz="2000" b="1" dirty="0">
                <a:solidFill>
                  <a:srgbClr val="0070C0"/>
                </a:solidFill>
                <a:latin typeface="Segoe Print" panose="02000600000000000000" pitchFamily="2" charset="0"/>
              </a:rPr>
              <a:t>bipartite</a:t>
            </a:r>
          </a:p>
        </p:txBody>
      </p:sp>
      <p:cxnSp>
        <p:nvCxnSpPr>
          <p:cNvPr id="138" name="Straight Arrow Connector 137"/>
          <p:cNvCxnSpPr>
            <a:stCxn id="131" idx="6"/>
            <a:endCxn id="142" idx="1"/>
          </p:cNvCxnSpPr>
          <p:nvPr/>
        </p:nvCxnSpPr>
        <p:spPr>
          <a:xfrm>
            <a:off x="6846476" y="3898543"/>
            <a:ext cx="1277088" cy="446092"/>
          </a:xfrm>
          <a:prstGeom prst="straightConnector1">
            <a:avLst/>
          </a:prstGeom>
          <a:ln w="508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2" name="Group 11"/>
          <p:cNvGrpSpPr/>
          <p:nvPr/>
        </p:nvGrpSpPr>
        <p:grpSpPr>
          <a:xfrm>
            <a:off x="6340948" y="3331051"/>
            <a:ext cx="2131024" cy="2243057"/>
            <a:chOff x="6278558" y="3438158"/>
            <a:chExt cx="2131024" cy="2243057"/>
          </a:xfrm>
        </p:grpSpPr>
        <p:sp>
          <p:nvSpPr>
            <p:cNvPr id="131" name="Oval 130"/>
            <p:cNvSpPr/>
            <p:nvPr/>
          </p:nvSpPr>
          <p:spPr>
            <a:xfrm>
              <a:off x="6375901" y="3813668"/>
              <a:ext cx="408185" cy="383967"/>
            </a:xfrm>
            <a:prstGeom prst="ellipse">
              <a:avLst/>
            </a:prstGeom>
            <a:solidFill>
              <a:srgbClr val="00B050">
                <a:alpha val="45000"/>
              </a:srgbClr>
            </a:solidFill>
            <a:ln w="254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2" name="Oval 131"/>
            <p:cNvSpPr/>
            <p:nvPr/>
          </p:nvSpPr>
          <p:spPr>
            <a:xfrm>
              <a:off x="7561568" y="3438158"/>
              <a:ext cx="408185" cy="383966"/>
            </a:xfrm>
            <a:prstGeom prst="ellipse">
              <a:avLst/>
            </a:prstGeom>
            <a:solidFill>
              <a:schemeClr val="tx2">
                <a:lumMod val="40000"/>
                <a:lumOff val="60000"/>
                <a:alpha val="45000"/>
              </a:schemeClr>
            </a:solidFill>
            <a:ln w="254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35" name="Straight Arrow Connector 134"/>
            <p:cNvCxnSpPr>
              <a:stCxn id="131" idx="7"/>
              <a:endCxn id="132" idx="2"/>
            </p:cNvCxnSpPr>
            <p:nvPr/>
          </p:nvCxnSpPr>
          <p:spPr>
            <a:xfrm flipV="1">
              <a:off x="6724309" y="3630141"/>
              <a:ext cx="837259" cy="239758"/>
            </a:xfrm>
            <a:prstGeom prst="straightConnector1">
              <a:avLst/>
            </a:prstGeom>
            <a:ln w="50800">
              <a:solidFill>
                <a:schemeClr val="accent4">
                  <a:lumMod val="75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6" name="Oval 135"/>
            <p:cNvSpPr/>
            <p:nvPr/>
          </p:nvSpPr>
          <p:spPr>
            <a:xfrm>
              <a:off x="6278558" y="4774623"/>
              <a:ext cx="408185" cy="383966"/>
            </a:xfrm>
            <a:prstGeom prst="ellipse">
              <a:avLst/>
            </a:prstGeom>
            <a:solidFill>
              <a:schemeClr val="tx2">
                <a:lumMod val="40000"/>
                <a:lumOff val="60000"/>
                <a:alpha val="45000"/>
              </a:schemeClr>
            </a:solidFill>
            <a:ln w="254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9" name="Oval 138"/>
            <p:cNvSpPr/>
            <p:nvPr/>
          </p:nvSpPr>
          <p:spPr>
            <a:xfrm>
              <a:off x="7007032" y="5297249"/>
              <a:ext cx="408185" cy="383966"/>
            </a:xfrm>
            <a:prstGeom prst="ellipse">
              <a:avLst/>
            </a:prstGeom>
            <a:solidFill>
              <a:srgbClr val="00B050">
                <a:alpha val="45000"/>
              </a:srgbClr>
            </a:solidFill>
            <a:ln w="254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1" name="Oval 140"/>
            <p:cNvSpPr/>
            <p:nvPr/>
          </p:nvSpPr>
          <p:spPr>
            <a:xfrm>
              <a:off x="7959801" y="5246141"/>
              <a:ext cx="408185" cy="383966"/>
            </a:xfrm>
            <a:prstGeom prst="ellipse">
              <a:avLst/>
            </a:prstGeom>
            <a:solidFill>
              <a:schemeClr val="tx2">
                <a:lumMod val="40000"/>
                <a:lumOff val="60000"/>
                <a:alpha val="45000"/>
              </a:schemeClr>
            </a:solidFill>
            <a:ln w="254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2" name="Oval 141"/>
            <p:cNvSpPr/>
            <p:nvPr/>
          </p:nvSpPr>
          <p:spPr>
            <a:xfrm>
              <a:off x="8001397" y="4395513"/>
              <a:ext cx="408185" cy="383966"/>
            </a:xfrm>
            <a:prstGeom prst="ellipse">
              <a:avLst/>
            </a:prstGeom>
            <a:solidFill>
              <a:srgbClr val="00B050">
                <a:alpha val="45000"/>
              </a:srgbClr>
            </a:solidFill>
            <a:ln w="254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46" name="Straight Arrow Connector 145"/>
            <p:cNvCxnSpPr>
              <a:stCxn id="136" idx="5"/>
              <a:endCxn id="139" idx="1"/>
            </p:cNvCxnSpPr>
            <p:nvPr/>
          </p:nvCxnSpPr>
          <p:spPr>
            <a:xfrm>
              <a:off x="6626966" y="5102358"/>
              <a:ext cx="439843" cy="251122"/>
            </a:xfrm>
            <a:prstGeom prst="straightConnector1">
              <a:avLst/>
            </a:prstGeom>
            <a:ln w="50800">
              <a:solidFill>
                <a:schemeClr val="accent4">
                  <a:lumMod val="75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7" name="Straight Arrow Connector 146"/>
            <p:cNvCxnSpPr>
              <a:stCxn id="139" idx="6"/>
              <a:endCxn id="141" idx="2"/>
            </p:cNvCxnSpPr>
            <p:nvPr/>
          </p:nvCxnSpPr>
          <p:spPr>
            <a:xfrm flipV="1">
              <a:off x="7415217" y="5438124"/>
              <a:ext cx="544584" cy="51108"/>
            </a:xfrm>
            <a:prstGeom prst="straightConnector1">
              <a:avLst/>
            </a:prstGeom>
            <a:ln w="50800">
              <a:solidFill>
                <a:schemeClr val="accent4">
                  <a:lumMod val="75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8" name="Straight Arrow Connector 147"/>
            <p:cNvCxnSpPr>
              <a:stCxn id="142" idx="4"/>
              <a:endCxn id="141" idx="0"/>
            </p:cNvCxnSpPr>
            <p:nvPr/>
          </p:nvCxnSpPr>
          <p:spPr>
            <a:xfrm flipH="1">
              <a:off x="8163894" y="4779479"/>
              <a:ext cx="41596" cy="466662"/>
            </a:xfrm>
            <a:prstGeom prst="straightConnector1">
              <a:avLst/>
            </a:prstGeom>
            <a:ln w="50800">
              <a:solidFill>
                <a:schemeClr val="accent4">
                  <a:lumMod val="75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9" name="Straight Arrow Connector 148"/>
            <p:cNvCxnSpPr>
              <a:stCxn id="142" idx="0"/>
              <a:endCxn id="132" idx="5"/>
            </p:cNvCxnSpPr>
            <p:nvPr/>
          </p:nvCxnSpPr>
          <p:spPr>
            <a:xfrm flipH="1" flipV="1">
              <a:off x="7909976" y="3765893"/>
              <a:ext cx="295514" cy="629620"/>
            </a:xfrm>
            <a:prstGeom prst="straightConnector1">
              <a:avLst/>
            </a:prstGeom>
            <a:ln w="50800">
              <a:solidFill>
                <a:schemeClr val="accent4">
                  <a:lumMod val="75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0" name="Straight Arrow Connector 149"/>
            <p:cNvCxnSpPr>
              <a:stCxn id="136" idx="0"/>
              <a:endCxn id="131" idx="4"/>
            </p:cNvCxnSpPr>
            <p:nvPr/>
          </p:nvCxnSpPr>
          <p:spPr>
            <a:xfrm flipV="1">
              <a:off x="6482651" y="4197635"/>
              <a:ext cx="97343" cy="576988"/>
            </a:xfrm>
            <a:prstGeom prst="straightConnector1">
              <a:avLst/>
            </a:prstGeom>
            <a:ln w="50800">
              <a:solidFill>
                <a:schemeClr val="accent4">
                  <a:lumMod val="75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41" name="TextBox 40"/>
              <p:cNvSpPr txBox="1"/>
              <p:nvPr/>
            </p:nvSpPr>
            <p:spPr>
              <a:xfrm>
                <a:off x="529670" y="2102398"/>
                <a:ext cx="2489143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400" b="1" i="1" dirty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𝑽</m:t>
                    </m:r>
                  </m:oMath>
                </a14:m>
                <a:r>
                  <a:rPr lang="en-US" sz="2400" b="1" dirty="0">
                    <a:solidFill>
                      <a:srgbClr val="0070C0"/>
                    </a:solidFill>
                  </a:rPr>
                  <a:t>=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b="1" i="1" dirty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1" i="1" dirty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2400" b="1" i="1" dirty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𝑽</m:t>
                        </m:r>
                      </m:e>
                      <m:sub>
                        <m:r>
                          <a:rPr lang="en-US" sz="2400" b="1" i="1" dirty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sub>
                    </m:sSub>
                    <m:r>
                      <a:rPr lang="en-US" sz="2400" b="1" i="1" dirty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∪</m:t>
                    </m:r>
                    <m:sSub>
                      <m:sSubPr>
                        <m:ctrlPr>
                          <a:rPr lang="en-US" sz="2400" b="1" i="1" dirty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1" i="1" dirty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𝑽</m:t>
                        </m:r>
                      </m:e>
                      <m:sub>
                        <m:r>
                          <a:rPr lang="en-US" sz="2400" b="1" i="1" dirty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sub>
                    </m:sSub>
                    <m:r>
                      <a:rPr lang="en-US" sz="2400" b="1" i="1" dirty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2400" b="1" dirty="0">
                    <a:solidFill>
                      <a:srgbClr val="0070C0"/>
                    </a:solidFill>
                  </a:rPr>
                  <a:t> </a:t>
                </a:r>
                <a:r>
                  <a:rPr lang="en-US" sz="2400" b="1" i="1" dirty="0">
                    <a:solidFill>
                      <a:srgbClr val="0070C0"/>
                    </a:solidFill>
                  </a:rPr>
                  <a:t>and</a:t>
                </a:r>
                <a:r>
                  <a:rPr lang="en-US" sz="2400" b="1" dirty="0">
                    <a:solidFill>
                      <a:srgbClr val="0070C0"/>
                    </a:solidFill>
                  </a:rPr>
                  <a:t> </a:t>
                </a:r>
              </a:p>
            </p:txBody>
          </p:sp>
        </mc:Choice>
        <mc:Fallback xmlns="">
          <p:sp>
            <p:nvSpPr>
              <p:cNvPr id="41" name="TextBox 4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9670" y="2102398"/>
                <a:ext cx="2489143" cy="461665"/>
              </a:xfrm>
              <a:prstGeom prst="rect">
                <a:avLst/>
              </a:prstGeom>
              <a:blipFill>
                <a:blip r:embed="rId2"/>
                <a:stretch>
                  <a:fillRect l="-735" t="-10526" b="-2894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42" name="Group 41"/>
          <p:cNvGrpSpPr/>
          <p:nvPr/>
        </p:nvGrpSpPr>
        <p:grpSpPr>
          <a:xfrm>
            <a:off x="2827605" y="3681398"/>
            <a:ext cx="1386228" cy="1342480"/>
            <a:chOff x="5358472" y="2737831"/>
            <a:chExt cx="1792562" cy="1668884"/>
          </a:xfrm>
        </p:grpSpPr>
        <p:cxnSp>
          <p:nvCxnSpPr>
            <p:cNvPr id="43" name="Straight Arrow Connector 42"/>
            <p:cNvCxnSpPr>
              <a:stCxn id="44" idx="0"/>
              <a:endCxn id="47" idx="3"/>
            </p:cNvCxnSpPr>
            <p:nvPr/>
          </p:nvCxnSpPr>
          <p:spPr>
            <a:xfrm flipV="1">
              <a:off x="5597783" y="3120186"/>
              <a:ext cx="490949" cy="838572"/>
            </a:xfrm>
            <a:prstGeom prst="straightConnector1">
              <a:avLst/>
            </a:prstGeom>
            <a:ln w="50800">
              <a:solidFill>
                <a:schemeClr val="accent4">
                  <a:lumMod val="75000"/>
                </a:schemeClr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4" name="Oval 43"/>
            <p:cNvSpPr/>
            <p:nvPr/>
          </p:nvSpPr>
          <p:spPr>
            <a:xfrm>
              <a:off x="5358472" y="3958758"/>
              <a:ext cx="478622" cy="447957"/>
            </a:xfrm>
            <a:prstGeom prst="ellipse">
              <a:avLst/>
            </a:prstGeom>
            <a:solidFill>
              <a:srgbClr val="00B050">
                <a:alpha val="45000"/>
              </a:srgbClr>
            </a:solidFill>
            <a:ln w="254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Oval 44"/>
            <p:cNvSpPr/>
            <p:nvPr/>
          </p:nvSpPr>
          <p:spPr>
            <a:xfrm>
              <a:off x="6672412" y="3958758"/>
              <a:ext cx="478622" cy="447957"/>
            </a:xfrm>
            <a:prstGeom prst="ellipse">
              <a:avLst/>
            </a:prstGeom>
            <a:solidFill>
              <a:schemeClr val="tx2">
                <a:lumMod val="40000"/>
                <a:lumOff val="60000"/>
                <a:alpha val="45000"/>
              </a:schemeClr>
            </a:solidFill>
            <a:ln w="254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6" name="Straight Arrow Connector 45"/>
            <p:cNvCxnSpPr>
              <a:stCxn id="44" idx="6"/>
              <a:endCxn id="45" idx="2"/>
            </p:cNvCxnSpPr>
            <p:nvPr/>
          </p:nvCxnSpPr>
          <p:spPr>
            <a:xfrm>
              <a:off x="5837094" y="4182737"/>
              <a:ext cx="835318" cy="0"/>
            </a:xfrm>
            <a:prstGeom prst="straightConnector1">
              <a:avLst/>
            </a:prstGeom>
            <a:ln w="50800">
              <a:solidFill>
                <a:schemeClr val="accent4">
                  <a:lumMod val="75000"/>
                </a:schemeClr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7" name="Oval 46"/>
            <p:cNvSpPr/>
            <p:nvPr/>
          </p:nvSpPr>
          <p:spPr>
            <a:xfrm>
              <a:off x="6018639" y="2737831"/>
              <a:ext cx="478622" cy="447957"/>
            </a:xfrm>
            <a:prstGeom prst="ellipse">
              <a:avLst/>
            </a:prstGeom>
            <a:solidFill>
              <a:schemeClr val="tx2">
                <a:lumMod val="40000"/>
                <a:lumOff val="60000"/>
                <a:alpha val="45000"/>
              </a:schemeClr>
            </a:solidFill>
            <a:ln w="254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8" name="Straight Arrow Connector 47"/>
            <p:cNvCxnSpPr>
              <a:stCxn id="47" idx="5"/>
              <a:endCxn id="45" idx="0"/>
            </p:cNvCxnSpPr>
            <p:nvPr/>
          </p:nvCxnSpPr>
          <p:spPr>
            <a:xfrm>
              <a:off x="6427168" y="3120186"/>
              <a:ext cx="484555" cy="838572"/>
            </a:xfrm>
            <a:prstGeom prst="straightConnector1">
              <a:avLst/>
            </a:prstGeom>
            <a:ln w="50800">
              <a:solidFill>
                <a:srgbClr val="FF0000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9" name="TextBox 48"/>
          <p:cNvSpPr txBox="1"/>
          <p:nvPr/>
        </p:nvSpPr>
        <p:spPr>
          <a:xfrm>
            <a:off x="2659267" y="5255885"/>
            <a:ext cx="200105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rgbClr val="C00000"/>
                </a:solidFill>
                <a:latin typeface="Segoe Print" panose="02000600000000000000" pitchFamily="2" charset="0"/>
              </a:rPr>
              <a:t>not </a:t>
            </a:r>
            <a:r>
              <a:rPr lang="en-US" sz="2000" b="1" dirty="0">
                <a:solidFill>
                  <a:srgbClr val="0070C0"/>
                </a:solidFill>
                <a:latin typeface="Segoe Print" panose="02000600000000000000" pitchFamily="2" charset="0"/>
              </a:rPr>
              <a:t>bipartite</a:t>
            </a:r>
          </a:p>
        </p:txBody>
      </p:sp>
      <p:sp>
        <p:nvSpPr>
          <p:cNvPr id="67" name="TextBox 66"/>
          <p:cNvSpPr txBox="1"/>
          <p:nvPr/>
        </p:nvSpPr>
        <p:spPr>
          <a:xfrm>
            <a:off x="4930863" y="5235152"/>
            <a:ext cx="19683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rgbClr val="0070C0"/>
                </a:solidFill>
                <a:latin typeface="Segoe Print" panose="02000600000000000000" pitchFamily="2" charset="0"/>
              </a:rPr>
              <a:t>but now </a:t>
            </a:r>
            <a:r>
              <a:rPr lang="en-US" sz="2000" b="1" dirty="0">
                <a:solidFill>
                  <a:srgbClr val="C00000"/>
                </a:solidFill>
                <a:latin typeface="Segoe Print" panose="02000600000000000000" pitchFamily="2" charset="0"/>
              </a:rPr>
              <a:t>not</a:t>
            </a:r>
          </a:p>
        </p:txBody>
      </p:sp>
      <p:sp>
        <p:nvSpPr>
          <p:cNvPr id="70" name="TextBox 69"/>
          <p:cNvSpPr txBox="1"/>
          <p:nvPr/>
        </p:nvSpPr>
        <p:spPr>
          <a:xfrm>
            <a:off x="4801398" y="4126197"/>
            <a:ext cx="167148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rgbClr val="C00000"/>
                </a:solidFill>
                <a:latin typeface="Segoe Print" panose="02000600000000000000" pitchFamily="2" charset="0"/>
              </a:rPr>
              <a:t>is </a:t>
            </a:r>
            <a:r>
              <a:rPr lang="en-US" sz="2000" b="1" dirty="0">
                <a:solidFill>
                  <a:srgbClr val="0070C0"/>
                </a:solidFill>
                <a:latin typeface="Segoe Print" panose="02000600000000000000" pitchFamily="2" charset="0"/>
              </a:rPr>
              <a:t>bipartite</a:t>
            </a:r>
          </a:p>
        </p:txBody>
      </p:sp>
      <p:cxnSp>
        <p:nvCxnSpPr>
          <p:cNvPr id="95" name="Straight Arrow Connector 94"/>
          <p:cNvCxnSpPr>
            <a:stCxn id="142" idx="2"/>
            <a:endCxn id="136" idx="6"/>
          </p:cNvCxnSpPr>
          <p:nvPr/>
        </p:nvCxnSpPr>
        <p:spPr>
          <a:xfrm flipH="1">
            <a:off x="6749133" y="4480387"/>
            <a:ext cx="1314654" cy="379110"/>
          </a:xfrm>
          <a:prstGeom prst="straightConnector1">
            <a:avLst/>
          </a:prstGeom>
          <a:ln w="50800"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2" name="TextBox 101"/>
          <p:cNvSpPr txBox="1"/>
          <p:nvPr/>
        </p:nvSpPr>
        <p:spPr>
          <a:xfrm>
            <a:off x="4914023" y="4604510"/>
            <a:ext cx="126231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rgbClr val="0070C0"/>
                </a:solidFill>
                <a:latin typeface="Segoe Print" panose="02000600000000000000" pitchFamily="2" charset="0"/>
              </a:rPr>
              <a:t>still </a:t>
            </a:r>
            <a:r>
              <a:rPr lang="en-US" sz="2000" b="1" dirty="0">
                <a:solidFill>
                  <a:srgbClr val="C00000"/>
                </a:solidFill>
                <a:latin typeface="Segoe Print" panose="02000600000000000000" pitchFamily="2" charset="0"/>
              </a:rPr>
              <a:t>is …</a:t>
            </a:r>
            <a:r>
              <a:rPr lang="en-US" sz="2000" b="1" dirty="0">
                <a:solidFill>
                  <a:srgbClr val="0070C0"/>
                </a:solidFill>
                <a:latin typeface="Segoe Print" panose="02000600000000000000" pitchFamily="2" charset="0"/>
              </a:rPr>
              <a:t>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4" name="TextBox 103"/>
              <p:cNvSpPr txBox="1"/>
              <p:nvPr/>
            </p:nvSpPr>
            <p:spPr>
              <a:xfrm>
                <a:off x="507177" y="2463335"/>
                <a:ext cx="6766339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>
                  <a:spcBef>
                    <a:spcPts val="600"/>
                  </a:spcBef>
                </a:pPr>
                <a14:m>
                  <m:oMath xmlns:m="http://schemas.openxmlformats.org/officeDocument/2006/math">
                    <m:r>
                      <a:rPr lang="en-US" sz="2400" b="1" i="1" dirty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𝑬</m:t>
                    </m:r>
                  </m:oMath>
                </a14:m>
                <a:r>
                  <a:rPr lang="en-US" sz="2400" b="1" dirty="0">
                    <a:solidFill>
                      <a:srgbClr val="0070C0"/>
                    </a:solidFill>
                  </a:rPr>
                  <a:t> = { </a:t>
                </a:r>
                <a14:m>
                  <m:oMath xmlns:m="http://schemas.openxmlformats.org/officeDocument/2006/math">
                    <m:r>
                      <a:rPr lang="en-US" sz="2400" b="1" i="1" dirty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2400" b="1" i="1" dirty="0" err="1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𝒂</m:t>
                    </m:r>
                    <m:r>
                      <a:rPr lang="en-US" sz="2400" b="1" i="1" dirty="0" err="1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sz="2400" b="1" i="1" dirty="0" err="1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𝒃</m:t>
                    </m:r>
                    <m:r>
                      <a:rPr lang="en-US" sz="2400" b="1" i="1" dirty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) </m:t>
                    </m:r>
                  </m:oMath>
                </a14:m>
                <a:r>
                  <a:rPr lang="en-US" sz="2400" b="1" dirty="0">
                    <a:solidFill>
                      <a:srgbClr val="0070C0"/>
                    </a:solidFill>
                  </a:rPr>
                  <a:t>| </a:t>
                </a:r>
                <a14:m>
                  <m:oMath xmlns:m="http://schemas.openxmlformats.org/officeDocument/2006/math">
                    <m:r>
                      <a:rPr lang="en-US" sz="2400" b="1" i="1" dirty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2400" b="1" i="1" dirty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𝒂</m:t>
                    </m:r>
                  </m:oMath>
                </a14:m>
                <a:r>
                  <a:rPr lang="en-US" sz="2400" b="1" dirty="0">
                    <a:solidFill>
                      <a:srgbClr val="0070C0"/>
                    </a:solidFill>
                  </a:rPr>
                  <a:t>∈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b="1" i="1" dirty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1" i="1" dirty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𝑽</m:t>
                        </m:r>
                      </m:e>
                      <m:sub>
                        <m:r>
                          <a:rPr lang="en-US" sz="2400" b="1" i="1" dirty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sub>
                    </m:sSub>
                  </m:oMath>
                </a14:m>
                <a:r>
                  <a:rPr lang="en-US" sz="2400" b="1" dirty="0">
                    <a:solidFill>
                      <a:srgbClr val="0070C0"/>
                    </a:solidFill>
                  </a:rPr>
                  <a:t>∧</a:t>
                </a:r>
                <a14:m>
                  <m:oMath xmlns:m="http://schemas.openxmlformats.org/officeDocument/2006/math">
                    <m:r>
                      <a:rPr lang="en-US" sz="2400" b="1" i="1" dirty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𝒃</m:t>
                    </m:r>
                  </m:oMath>
                </a14:m>
                <a:r>
                  <a:rPr lang="en-US" sz="2400" b="1" dirty="0" err="1">
                    <a:solidFill>
                      <a:srgbClr val="0070C0"/>
                    </a:solidFill>
                  </a:rPr>
                  <a:t>∈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b="1" i="1" dirty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1" i="1" dirty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𝑽</m:t>
                        </m:r>
                      </m:e>
                      <m:sub>
                        <m:r>
                          <a:rPr lang="en-US" sz="2400" b="1" i="1" dirty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sub>
                    </m:sSub>
                    <m:r>
                      <a:rPr lang="en-US" sz="2400" b="1" i="1" dirty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) </m:t>
                    </m:r>
                  </m:oMath>
                </a14:m>
                <a:r>
                  <a:rPr lang="en-US" sz="2400" b="1" dirty="0">
                    <a:solidFill>
                      <a:srgbClr val="0070C0"/>
                    </a:solidFill>
                  </a:rPr>
                  <a:t>∨ </a:t>
                </a:r>
                <a14:m>
                  <m:oMath xmlns:m="http://schemas.openxmlformats.org/officeDocument/2006/math">
                    <m:r>
                      <a:rPr lang="en-US" sz="2400" b="1" i="1" dirty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2400" b="1" i="1" dirty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𝒂</m:t>
                    </m:r>
                  </m:oMath>
                </a14:m>
                <a:r>
                  <a:rPr lang="en-US" sz="2400" b="1" dirty="0">
                    <a:solidFill>
                      <a:srgbClr val="0070C0"/>
                    </a:solidFill>
                  </a:rPr>
                  <a:t>∈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b="1" i="1" dirty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1" i="1" dirty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𝑽</m:t>
                        </m:r>
                      </m:e>
                      <m:sub>
                        <m:r>
                          <a:rPr lang="en-US" sz="2400" b="1" i="1" dirty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sub>
                    </m:sSub>
                  </m:oMath>
                </a14:m>
                <a:r>
                  <a:rPr lang="en-US" sz="2400" b="1" dirty="0">
                    <a:solidFill>
                      <a:srgbClr val="0070C0"/>
                    </a:solidFill>
                  </a:rPr>
                  <a:t>∧</a:t>
                </a:r>
                <a14:m>
                  <m:oMath xmlns:m="http://schemas.openxmlformats.org/officeDocument/2006/math">
                    <m:r>
                      <a:rPr lang="en-US" sz="2400" b="1" i="1" dirty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𝒃</m:t>
                    </m:r>
                  </m:oMath>
                </a14:m>
                <a:r>
                  <a:rPr lang="en-US" sz="2400" b="1" dirty="0" err="1">
                    <a:solidFill>
                      <a:srgbClr val="0070C0"/>
                    </a:solidFill>
                  </a:rPr>
                  <a:t>∈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b="1" i="1" dirty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1" i="1" dirty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𝑽</m:t>
                        </m:r>
                      </m:e>
                      <m:sub>
                        <m:r>
                          <a:rPr lang="en-US" sz="2400" b="1" i="1" dirty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sub>
                    </m:sSub>
                    <m:r>
                      <a:rPr lang="en-US" sz="2400" b="1" i="1" dirty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) </m:t>
                    </m:r>
                  </m:oMath>
                </a14:m>
                <a:r>
                  <a:rPr lang="en-US" sz="2400" b="1" dirty="0">
                    <a:solidFill>
                      <a:srgbClr val="0070C0"/>
                    </a:solidFill>
                  </a:rPr>
                  <a:t>}</a:t>
                </a:r>
              </a:p>
            </p:txBody>
          </p:sp>
        </mc:Choice>
        <mc:Fallback xmlns="">
          <p:sp>
            <p:nvSpPr>
              <p:cNvPr id="104" name="TextBox 10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7177" y="2463335"/>
                <a:ext cx="6766339" cy="461665"/>
              </a:xfrm>
              <a:prstGeom prst="rect">
                <a:avLst/>
              </a:prstGeom>
              <a:blipFill>
                <a:blip r:embed="rId3"/>
                <a:stretch>
                  <a:fillRect l="-180" t="-13158" b="-3026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9" name="TextBox 38"/>
              <p:cNvSpPr txBox="1"/>
              <p:nvPr/>
            </p:nvSpPr>
            <p:spPr>
              <a:xfrm>
                <a:off x="544674" y="2914188"/>
                <a:ext cx="6218754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>
                  <a:spcBef>
                    <a:spcPts val="600"/>
                  </a:spcBef>
                </a:pPr>
                <a14:m>
                  <m:oMath xmlns:m="http://schemas.openxmlformats.org/officeDocument/2006/math">
                    <m:r>
                      <a:rPr lang="en-US" sz="2000" b="1" i="1" dirty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  </m:t>
                    </m:r>
                    <m:r>
                      <a:rPr lang="en-US" sz="2000" b="1" i="1" dirty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𝒐𝒓</m:t>
                    </m:r>
                    <m:r>
                      <a:rPr lang="en-US" sz="2000" b="1" i="1" dirty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,  </m:t>
                    </m:r>
                    <m:r>
                      <a:rPr lang="en-US" sz="2000" b="1" i="1" dirty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𝑬</m:t>
                    </m:r>
                  </m:oMath>
                </a14:m>
                <a:r>
                  <a:rPr lang="en-US" sz="2000" b="1" dirty="0">
                    <a:solidFill>
                      <a:srgbClr val="0070C0"/>
                    </a:solidFill>
                  </a:rPr>
                  <a:t> = { </a:t>
                </a:r>
                <a14:m>
                  <m:oMath xmlns:m="http://schemas.openxmlformats.org/officeDocument/2006/math">
                    <m:r>
                      <a:rPr lang="en-US" sz="2000" b="1" i="1" dirty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{</m:t>
                    </m:r>
                    <m:r>
                      <a:rPr lang="en-US" sz="2000" b="1" i="1" dirty="0" err="1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𝒂</m:t>
                    </m:r>
                    <m:r>
                      <a:rPr lang="en-US" sz="2000" b="1" i="1" dirty="0" err="1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sz="2000" b="1" i="1" dirty="0" err="1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𝒃</m:t>
                    </m:r>
                    <m:r>
                      <a:rPr lang="en-US" sz="2000" b="1" i="1" dirty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} </m:t>
                    </m:r>
                  </m:oMath>
                </a14:m>
                <a:r>
                  <a:rPr lang="en-US" sz="2000" b="1" dirty="0">
                    <a:solidFill>
                      <a:srgbClr val="0070C0"/>
                    </a:solidFill>
                  </a:rPr>
                  <a:t>| </a:t>
                </a:r>
                <a14:m>
                  <m:oMath xmlns:m="http://schemas.openxmlformats.org/officeDocument/2006/math">
                    <m:r>
                      <a:rPr lang="en-US" sz="2000" b="1" i="1" dirty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2000" b="1" i="1" dirty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𝒂</m:t>
                    </m:r>
                  </m:oMath>
                </a14:m>
                <a:r>
                  <a:rPr lang="en-US" sz="2000" b="1" dirty="0">
                    <a:solidFill>
                      <a:srgbClr val="0070C0"/>
                    </a:solidFill>
                  </a:rPr>
                  <a:t>∈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000" b="1" i="1" dirty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b="1" i="1" dirty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𝑽</m:t>
                        </m:r>
                      </m:e>
                      <m:sub>
                        <m:r>
                          <a:rPr lang="en-US" sz="2000" b="1" i="1" dirty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sub>
                    </m:sSub>
                  </m:oMath>
                </a14:m>
                <a:r>
                  <a:rPr lang="en-US" sz="2000" b="1" dirty="0">
                    <a:solidFill>
                      <a:srgbClr val="0070C0"/>
                    </a:solidFill>
                  </a:rPr>
                  <a:t>∧</a:t>
                </a:r>
                <a14:m>
                  <m:oMath xmlns:m="http://schemas.openxmlformats.org/officeDocument/2006/math">
                    <m:r>
                      <a:rPr lang="en-US" sz="2000" b="1" i="1" dirty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𝒃</m:t>
                    </m:r>
                  </m:oMath>
                </a14:m>
                <a:r>
                  <a:rPr lang="en-US" sz="2000" b="1" dirty="0" err="1">
                    <a:solidFill>
                      <a:srgbClr val="0070C0"/>
                    </a:solidFill>
                  </a:rPr>
                  <a:t>∈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000" b="1" i="1" dirty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b="1" i="1" dirty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𝑽</m:t>
                        </m:r>
                      </m:e>
                      <m:sub>
                        <m:r>
                          <a:rPr lang="en-US" sz="2000" b="1" i="1" dirty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sub>
                    </m:sSub>
                    <m:r>
                      <a:rPr lang="en-US" sz="2000" b="1" i="1" dirty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) </m:t>
                    </m:r>
                  </m:oMath>
                </a14:m>
                <a:r>
                  <a:rPr lang="en-US" sz="2000" b="1" dirty="0">
                    <a:solidFill>
                      <a:srgbClr val="0070C0"/>
                    </a:solidFill>
                  </a:rPr>
                  <a:t>∨ </a:t>
                </a:r>
                <a14:m>
                  <m:oMath xmlns:m="http://schemas.openxmlformats.org/officeDocument/2006/math">
                    <m:r>
                      <a:rPr lang="en-US" sz="2000" b="1" i="1" dirty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2000" b="1" i="1" dirty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𝒂</m:t>
                    </m:r>
                  </m:oMath>
                </a14:m>
                <a:r>
                  <a:rPr lang="en-US" sz="2000" b="1" dirty="0">
                    <a:solidFill>
                      <a:srgbClr val="0070C0"/>
                    </a:solidFill>
                  </a:rPr>
                  <a:t>∈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000" b="1" i="1" dirty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b="1" i="1" dirty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𝑽</m:t>
                        </m:r>
                      </m:e>
                      <m:sub>
                        <m:r>
                          <a:rPr lang="en-US" sz="2000" b="1" i="1" dirty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sub>
                    </m:sSub>
                  </m:oMath>
                </a14:m>
                <a:r>
                  <a:rPr lang="en-US" sz="2000" b="1" dirty="0">
                    <a:solidFill>
                      <a:srgbClr val="0070C0"/>
                    </a:solidFill>
                  </a:rPr>
                  <a:t>∧</a:t>
                </a:r>
                <a14:m>
                  <m:oMath xmlns:m="http://schemas.openxmlformats.org/officeDocument/2006/math">
                    <m:r>
                      <a:rPr lang="en-US" sz="2000" b="1" i="1" dirty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𝒃</m:t>
                    </m:r>
                  </m:oMath>
                </a14:m>
                <a:r>
                  <a:rPr lang="en-US" sz="2000" b="1" dirty="0" err="1">
                    <a:solidFill>
                      <a:srgbClr val="0070C0"/>
                    </a:solidFill>
                  </a:rPr>
                  <a:t>∈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000" b="1" i="1" dirty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b="1" i="1" dirty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𝑽</m:t>
                        </m:r>
                      </m:e>
                      <m:sub>
                        <m:r>
                          <a:rPr lang="en-US" sz="2000" b="1" i="1" dirty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sub>
                    </m:sSub>
                    <m:r>
                      <a:rPr lang="en-US" sz="2000" b="1" i="1" dirty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) </m:t>
                    </m:r>
                  </m:oMath>
                </a14:m>
                <a:r>
                  <a:rPr lang="en-US" sz="2000" b="1" dirty="0">
                    <a:solidFill>
                      <a:srgbClr val="0070C0"/>
                    </a:solidFill>
                  </a:rPr>
                  <a:t>}</a:t>
                </a:r>
              </a:p>
            </p:txBody>
          </p:sp>
        </mc:Choice>
        <mc:Fallback xmlns="">
          <p:sp>
            <p:nvSpPr>
              <p:cNvPr id="39" name="TextBox 3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4674" y="2914188"/>
                <a:ext cx="6218754" cy="400110"/>
              </a:xfrm>
              <a:prstGeom prst="rect">
                <a:avLst/>
              </a:prstGeom>
              <a:blipFill>
                <a:blip r:embed="rId4"/>
                <a:stretch>
                  <a:fillRect t="-10606" b="-2727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9194919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7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00"/>
                            </p:stCondLst>
                            <p:childTnLst>
                              <p:par>
                                <p:cTn id="2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70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00"/>
                            </p:stCondLst>
                            <p:childTnLst>
                              <p:par>
                                <p:cTn id="37" presetID="22" presetClass="entr" presetSubtype="8" fill="hold" grpId="0" nodeType="after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6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500"/>
                            </p:stCondLst>
                            <p:childTnLst>
                              <p:par>
                                <p:cTn id="46" presetID="22" presetClass="entr" presetSubtype="8" fill="hold" grpId="0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7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1000"/>
                            </p:stCondLst>
                            <p:childTnLst>
                              <p:par>
                                <p:cTn id="57" presetID="22" presetClass="entr" presetSubtype="8" fill="hold" grpId="0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7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1000"/>
                            </p:stCondLst>
                            <p:childTnLst>
                              <p:par>
                                <p:cTn id="68" presetID="22" presetClass="entr" presetSubtype="8" fill="hold" grpId="0" nodeType="after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0" dur="8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129" grpId="0"/>
      <p:bldP spid="41" grpId="0"/>
      <p:bldP spid="49" grpId="0"/>
      <p:bldP spid="67" grpId="0"/>
      <p:bldP spid="70" grpId="0"/>
      <p:bldP spid="102" grpId="0"/>
      <p:bldP spid="104" grpId="0"/>
      <p:bldP spid="39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More Bipartite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399165"/>
            <a:ext cx="8229600" cy="4625456"/>
          </a:xfrm>
        </p:spPr>
        <p:txBody>
          <a:bodyPr>
            <a:normAutofit/>
          </a:bodyPr>
          <a:lstStyle/>
          <a:p>
            <a:pPr marL="452628" indent="-342900">
              <a:spcBef>
                <a:spcPts val="0"/>
              </a:spcBef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Can think of bipartite as colorable with 2 colors </a:t>
            </a:r>
          </a:p>
          <a:p>
            <a:pPr marL="452628" indent="-342900">
              <a:spcBef>
                <a:spcPts val="0"/>
              </a:spcBef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Every edge goes between the 2 color collections</a:t>
            </a:r>
          </a:p>
        </p:txBody>
      </p:sp>
      <p:sp>
        <p:nvSpPr>
          <p:cNvPr id="129" name="TextBox 128"/>
          <p:cNvSpPr txBox="1"/>
          <p:nvPr/>
        </p:nvSpPr>
        <p:spPr>
          <a:xfrm>
            <a:off x="2409094" y="5668215"/>
            <a:ext cx="167148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rgbClr val="C00000"/>
                </a:solidFill>
                <a:latin typeface="Segoe Print" panose="02000600000000000000" pitchFamily="2" charset="0"/>
              </a:rPr>
              <a:t>is </a:t>
            </a:r>
            <a:r>
              <a:rPr lang="en-US" sz="2000" b="1" dirty="0">
                <a:solidFill>
                  <a:srgbClr val="0070C0"/>
                </a:solidFill>
                <a:latin typeface="Segoe Print" panose="02000600000000000000" pitchFamily="2" charset="0"/>
              </a:rPr>
              <a:t>bipartite</a:t>
            </a:r>
          </a:p>
        </p:txBody>
      </p:sp>
      <p:grpSp>
        <p:nvGrpSpPr>
          <p:cNvPr id="88" name="Group 87"/>
          <p:cNvGrpSpPr/>
          <p:nvPr/>
        </p:nvGrpSpPr>
        <p:grpSpPr>
          <a:xfrm>
            <a:off x="607558" y="2744426"/>
            <a:ext cx="2876248" cy="3269925"/>
            <a:chOff x="558888" y="2542165"/>
            <a:chExt cx="2876248" cy="3269925"/>
          </a:xfrm>
        </p:grpSpPr>
        <p:cxnSp>
          <p:nvCxnSpPr>
            <p:cNvPr id="122" name="Straight Arrow Connector 121"/>
            <p:cNvCxnSpPr>
              <a:stCxn id="68" idx="7"/>
              <a:endCxn id="71" idx="4"/>
            </p:cNvCxnSpPr>
            <p:nvPr/>
          </p:nvCxnSpPr>
          <p:spPr>
            <a:xfrm flipV="1">
              <a:off x="1768372" y="3163066"/>
              <a:ext cx="717165" cy="2013486"/>
            </a:xfrm>
            <a:prstGeom prst="straightConnector1">
              <a:avLst/>
            </a:prstGeom>
            <a:ln w="38100">
              <a:solidFill>
                <a:schemeClr val="accent4">
                  <a:lumMod val="75000"/>
                </a:schemeClr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5" name="Straight Arrow Connector 124"/>
            <p:cNvCxnSpPr>
              <a:stCxn id="61" idx="6"/>
              <a:endCxn id="71" idx="2"/>
            </p:cNvCxnSpPr>
            <p:nvPr/>
          </p:nvCxnSpPr>
          <p:spPr>
            <a:xfrm flipV="1">
              <a:off x="1380108" y="3039454"/>
              <a:ext cx="980353" cy="185650"/>
            </a:xfrm>
            <a:prstGeom prst="straightConnector1">
              <a:avLst/>
            </a:prstGeom>
            <a:ln w="38100">
              <a:solidFill>
                <a:schemeClr val="accent4">
                  <a:lumMod val="75000"/>
                </a:schemeClr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1" name="Oval 60"/>
            <p:cNvSpPr/>
            <p:nvPr/>
          </p:nvSpPr>
          <p:spPr>
            <a:xfrm>
              <a:off x="1129956" y="3101492"/>
              <a:ext cx="250152" cy="247224"/>
            </a:xfrm>
            <a:prstGeom prst="ellipse">
              <a:avLst/>
            </a:prstGeom>
            <a:solidFill>
              <a:schemeClr val="accent1">
                <a:lumMod val="60000"/>
                <a:lumOff val="40000"/>
                <a:alpha val="45000"/>
              </a:schemeClr>
            </a:solidFill>
            <a:ln w="254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Oval 63"/>
            <p:cNvSpPr/>
            <p:nvPr/>
          </p:nvSpPr>
          <p:spPr>
            <a:xfrm>
              <a:off x="2701589" y="3577716"/>
              <a:ext cx="250152" cy="247224"/>
            </a:xfrm>
            <a:prstGeom prst="ellipse">
              <a:avLst/>
            </a:prstGeom>
            <a:solidFill>
              <a:schemeClr val="accent1">
                <a:lumMod val="60000"/>
                <a:lumOff val="40000"/>
                <a:alpha val="45000"/>
              </a:schemeClr>
            </a:solidFill>
            <a:ln w="254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Oval 64"/>
            <p:cNvSpPr/>
            <p:nvPr/>
          </p:nvSpPr>
          <p:spPr>
            <a:xfrm>
              <a:off x="840309" y="3681107"/>
              <a:ext cx="250152" cy="247224"/>
            </a:xfrm>
            <a:prstGeom prst="ellipse">
              <a:avLst/>
            </a:prstGeom>
            <a:solidFill>
              <a:schemeClr val="accent1">
                <a:lumMod val="60000"/>
                <a:lumOff val="40000"/>
                <a:alpha val="45000"/>
              </a:schemeClr>
            </a:solidFill>
            <a:ln w="254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Oval 65"/>
            <p:cNvSpPr/>
            <p:nvPr/>
          </p:nvSpPr>
          <p:spPr>
            <a:xfrm>
              <a:off x="955211" y="4503362"/>
              <a:ext cx="250152" cy="247499"/>
            </a:xfrm>
            <a:prstGeom prst="ellipse">
              <a:avLst/>
            </a:prstGeom>
            <a:solidFill>
              <a:schemeClr val="accent1">
                <a:lumMod val="60000"/>
                <a:lumOff val="40000"/>
                <a:alpha val="45000"/>
              </a:schemeClr>
            </a:solidFill>
            <a:ln w="254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Oval 67"/>
            <p:cNvSpPr/>
            <p:nvPr/>
          </p:nvSpPr>
          <p:spPr>
            <a:xfrm>
              <a:off x="1554854" y="5140347"/>
              <a:ext cx="250152" cy="247224"/>
            </a:xfrm>
            <a:prstGeom prst="ellipse">
              <a:avLst/>
            </a:prstGeom>
            <a:solidFill>
              <a:schemeClr val="accent1">
                <a:lumMod val="60000"/>
                <a:lumOff val="40000"/>
                <a:alpha val="45000"/>
              </a:schemeClr>
            </a:solidFill>
            <a:ln w="254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Oval 68"/>
            <p:cNvSpPr/>
            <p:nvPr/>
          </p:nvSpPr>
          <p:spPr>
            <a:xfrm>
              <a:off x="2359203" y="4801388"/>
              <a:ext cx="250152" cy="247224"/>
            </a:xfrm>
            <a:prstGeom prst="ellipse">
              <a:avLst/>
            </a:prstGeom>
            <a:solidFill>
              <a:schemeClr val="accent1">
                <a:lumMod val="60000"/>
                <a:lumOff val="40000"/>
                <a:alpha val="45000"/>
              </a:schemeClr>
            </a:solidFill>
            <a:ln w="254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Oval 70"/>
            <p:cNvSpPr/>
            <p:nvPr/>
          </p:nvSpPr>
          <p:spPr>
            <a:xfrm>
              <a:off x="2360461" y="2915842"/>
              <a:ext cx="250152" cy="247224"/>
            </a:xfrm>
            <a:prstGeom prst="ellipse">
              <a:avLst/>
            </a:prstGeom>
            <a:solidFill>
              <a:schemeClr val="accent1">
                <a:lumMod val="60000"/>
                <a:lumOff val="40000"/>
                <a:alpha val="45000"/>
              </a:schemeClr>
            </a:solidFill>
            <a:ln w="254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TextBox 71"/>
            <p:cNvSpPr txBox="1"/>
            <p:nvPr/>
          </p:nvSpPr>
          <p:spPr>
            <a:xfrm>
              <a:off x="1053827" y="2665575"/>
              <a:ext cx="42520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a</a:t>
              </a:r>
            </a:p>
          </p:txBody>
        </p:sp>
        <p:sp>
          <p:nvSpPr>
            <p:cNvPr id="73" name="TextBox 72"/>
            <p:cNvSpPr txBox="1"/>
            <p:nvPr/>
          </p:nvSpPr>
          <p:spPr>
            <a:xfrm>
              <a:off x="3009934" y="3573752"/>
              <a:ext cx="42520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b</a:t>
              </a:r>
            </a:p>
          </p:txBody>
        </p:sp>
        <p:sp>
          <p:nvSpPr>
            <p:cNvPr id="74" name="TextBox 73"/>
            <p:cNvSpPr txBox="1"/>
            <p:nvPr/>
          </p:nvSpPr>
          <p:spPr>
            <a:xfrm>
              <a:off x="1571018" y="5442758"/>
              <a:ext cx="42520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c</a:t>
              </a:r>
            </a:p>
          </p:txBody>
        </p:sp>
        <p:sp>
          <p:nvSpPr>
            <p:cNvPr id="75" name="TextBox 74"/>
            <p:cNvSpPr txBox="1"/>
            <p:nvPr/>
          </p:nvSpPr>
          <p:spPr>
            <a:xfrm>
              <a:off x="558888" y="3943084"/>
              <a:ext cx="42520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d</a:t>
              </a:r>
            </a:p>
          </p:txBody>
        </p:sp>
        <p:sp>
          <p:nvSpPr>
            <p:cNvPr id="76" name="TextBox 75"/>
            <p:cNvSpPr txBox="1"/>
            <p:nvPr/>
          </p:nvSpPr>
          <p:spPr>
            <a:xfrm>
              <a:off x="2359203" y="2542165"/>
              <a:ext cx="42520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e</a:t>
              </a:r>
            </a:p>
          </p:txBody>
        </p:sp>
        <p:sp>
          <p:nvSpPr>
            <p:cNvPr id="77" name="TextBox 76"/>
            <p:cNvSpPr txBox="1"/>
            <p:nvPr/>
          </p:nvSpPr>
          <p:spPr>
            <a:xfrm>
              <a:off x="2619343" y="5004888"/>
              <a:ext cx="42520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f</a:t>
              </a:r>
            </a:p>
          </p:txBody>
        </p:sp>
        <p:sp>
          <p:nvSpPr>
            <p:cNvPr id="78" name="TextBox 77"/>
            <p:cNvSpPr txBox="1"/>
            <p:nvPr/>
          </p:nvSpPr>
          <p:spPr>
            <a:xfrm>
              <a:off x="823622" y="4801388"/>
              <a:ext cx="42520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g</a:t>
              </a:r>
            </a:p>
          </p:txBody>
        </p:sp>
        <p:cxnSp>
          <p:nvCxnSpPr>
            <p:cNvPr id="79" name="Straight Arrow Connector 78"/>
            <p:cNvCxnSpPr>
              <a:stCxn id="65" idx="5"/>
              <a:endCxn id="69" idx="2"/>
            </p:cNvCxnSpPr>
            <p:nvPr/>
          </p:nvCxnSpPr>
          <p:spPr>
            <a:xfrm>
              <a:off x="1053827" y="3892126"/>
              <a:ext cx="1305376" cy="1032874"/>
            </a:xfrm>
            <a:prstGeom prst="straightConnector1">
              <a:avLst/>
            </a:prstGeom>
            <a:ln w="38100">
              <a:solidFill>
                <a:schemeClr val="accent4">
                  <a:lumMod val="75000"/>
                </a:schemeClr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Straight Arrow Connector 79"/>
            <p:cNvCxnSpPr>
              <a:stCxn id="69" idx="1"/>
              <a:endCxn id="61" idx="5"/>
            </p:cNvCxnSpPr>
            <p:nvPr/>
          </p:nvCxnSpPr>
          <p:spPr>
            <a:xfrm flipH="1" flipV="1">
              <a:off x="1343474" y="3312511"/>
              <a:ext cx="1052363" cy="1525082"/>
            </a:xfrm>
            <a:prstGeom prst="straightConnector1">
              <a:avLst/>
            </a:prstGeom>
            <a:ln w="38100">
              <a:solidFill>
                <a:schemeClr val="accent4">
                  <a:lumMod val="75000"/>
                </a:schemeClr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Straight Arrow Connector 80"/>
            <p:cNvCxnSpPr>
              <a:stCxn id="66" idx="5"/>
              <a:endCxn id="68" idx="1"/>
            </p:cNvCxnSpPr>
            <p:nvPr/>
          </p:nvCxnSpPr>
          <p:spPr>
            <a:xfrm>
              <a:off x="1168729" y="4714616"/>
              <a:ext cx="422759" cy="461936"/>
            </a:xfrm>
            <a:prstGeom prst="straightConnector1">
              <a:avLst/>
            </a:prstGeom>
            <a:ln w="38100">
              <a:solidFill>
                <a:schemeClr val="accent4">
                  <a:lumMod val="75000"/>
                </a:schemeClr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Arrow Connector 85"/>
            <p:cNvCxnSpPr>
              <a:stCxn id="69" idx="7"/>
              <a:endCxn id="64" idx="4"/>
            </p:cNvCxnSpPr>
            <p:nvPr/>
          </p:nvCxnSpPr>
          <p:spPr>
            <a:xfrm flipV="1">
              <a:off x="2572721" y="3824940"/>
              <a:ext cx="253944" cy="1012653"/>
            </a:xfrm>
            <a:prstGeom prst="straightConnector1">
              <a:avLst/>
            </a:prstGeom>
            <a:ln w="38100">
              <a:solidFill>
                <a:schemeClr val="accent4">
                  <a:lumMod val="75000"/>
                </a:schemeClr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3" name="Straight Arrow Connector 92"/>
            <p:cNvCxnSpPr>
              <a:stCxn id="66" idx="7"/>
              <a:endCxn id="64" idx="2"/>
            </p:cNvCxnSpPr>
            <p:nvPr/>
          </p:nvCxnSpPr>
          <p:spPr>
            <a:xfrm flipV="1">
              <a:off x="1168729" y="3701328"/>
              <a:ext cx="1532860" cy="838279"/>
            </a:xfrm>
            <a:prstGeom prst="straightConnector1">
              <a:avLst/>
            </a:prstGeom>
            <a:ln w="38100">
              <a:solidFill>
                <a:schemeClr val="accent4">
                  <a:lumMod val="75000"/>
                </a:schemeClr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1" name="Group 110"/>
          <p:cNvGrpSpPr/>
          <p:nvPr/>
        </p:nvGrpSpPr>
        <p:grpSpPr>
          <a:xfrm>
            <a:off x="4649580" y="2725951"/>
            <a:ext cx="3897455" cy="2976878"/>
            <a:chOff x="4780109" y="2794898"/>
            <a:chExt cx="3897455" cy="2976878"/>
          </a:xfrm>
        </p:grpSpPr>
        <p:grpSp>
          <p:nvGrpSpPr>
            <p:cNvPr id="7" name="Group 6"/>
            <p:cNvGrpSpPr/>
            <p:nvPr/>
          </p:nvGrpSpPr>
          <p:grpSpPr>
            <a:xfrm>
              <a:off x="4780109" y="2794898"/>
              <a:ext cx="1547510" cy="2976878"/>
              <a:chOff x="3004979" y="2668010"/>
              <a:chExt cx="1547510" cy="2976878"/>
            </a:xfrm>
          </p:grpSpPr>
          <p:sp>
            <p:nvSpPr>
              <p:cNvPr id="3" name="Oval 2"/>
              <p:cNvSpPr/>
              <p:nvPr/>
            </p:nvSpPr>
            <p:spPr>
              <a:xfrm>
                <a:off x="3004979" y="2668010"/>
                <a:ext cx="1547510" cy="2976878"/>
              </a:xfrm>
              <a:prstGeom prst="ellipse">
                <a:avLst/>
              </a:prstGeom>
              <a:solidFill>
                <a:schemeClr val="accent1">
                  <a:alpha val="39000"/>
                </a:schemeClr>
              </a:solidFill>
              <a:ln w="25400" cmpd="sng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3" name="Oval 122"/>
              <p:cNvSpPr/>
              <p:nvPr/>
            </p:nvSpPr>
            <p:spPr>
              <a:xfrm>
                <a:off x="3748925" y="2979297"/>
                <a:ext cx="250152" cy="247224"/>
              </a:xfrm>
              <a:prstGeom prst="ellipse">
                <a:avLst/>
              </a:prstGeom>
              <a:solidFill>
                <a:srgbClr val="00B050">
                  <a:alpha val="45000"/>
                </a:srgbClr>
              </a:solidFill>
              <a:ln w="2540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1" name="Oval 50"/>
              <p:cNvSpPr/>
              <p:nvPr/>
            </p:nvSpPr>
            <p:spPr>
              <a:xfrm>
                <a:off x="3748925" y="4229481"/>
                <a:ext cx="250152" cy="247224"/>
              </a:xfrm>
              <a:prstGeom prst="ellipse">
                <a:avLst/>
              </a:prstGeom>
              <a:solidFill>
                <a:srgbClr val="00B050">
                  <a:alpha val="45000"/>
                </a:srgbClr>
              </a:solidFill>
              <a:ln w="2540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2" name="Oval 51"/>
              <p:cNvSpPr/>
              <p:nvPr/>
            </p:nvSpPr>
            <p:spPr>
              <a:xfrm>
                <a:off x="3748925" y="4862914"/>
                <a:ext cx="250152" cy="247224"/>
              </a:xfrm>
              <a:prstGeom prst="ellipse">
                <a:avLst/>
              </a:prstGeom>
              <a:solidFill>
                <a:srgbClr val="00B050">
                  <a:alpha val="45000"/>
                </a:srgbClr>
              </a:solidFill>
              <a:ln w="2540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3" name="Oval 52"/>
              <p:cNvSpPr/>
              <p:nvPr/>
            </p:nvSpPr>
            <p:spPr>
              <a:xfrm>
                <a:off x="3748925" y="3626460"/>
                <a:ext cx="250152" cy="247224"/>
              </a:xfrm>
              <a:prstGeom prst="ellipse">
                <a:avLst/>
              </a:prstGeom>
              <a:solidFill>
                <a:srgbClr val="00B050">
                  <a:alpha val="45000"/>
                </a:srgbClr>
              </a:solidFill>
              <a:ln w="2540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" name="TextBox 5"/>
              <p:cNvSpPr txBox="1"/>
              <p:nvPr/>
            </p:nvSpPr>
            <p:spPr>
              <a:xfrm>
                <a:off x="3327186" y="2930359"/>
                <a:ext cx="425202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a</a:t>
                </a:r>
              </a:p>
            </p:txBody>
          </p:sp>
          <p:sp>
            <p:nvSpPr>
              <p:cNvPr id="54" name="TextBox 53"/>
              <p:cNvSpPr txBox="1"/>
              <p:nvPr/>
            </p:nvSpPr>
            <p:spPr>
              <a:xfrm>
                <a:off x="3310731" y="3582443"/>
                <a:ext cx="425202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b</a:t>
                </a:r>
              </a:p>
            </p:txBody>
          </p:sp>
          <p:sp>
            <p:nvSpPr>
              <p:cNvPr id="55" name="TextBox 54"/>
              <p:cNvSpPr txBox="1"/>
              <p:nvPr/>
            </p:nvSpPr>
            <p:spPr>
              <a:xfrm>
                <a:off x="3329495" y="4204592"/>
                <a:ext cx="425202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c</a:t>
                </a:r>
              </a:p>
            </p:txBody>
          </p:sp>
          <p:sp>
            <p:nvSpPr>
              <p:cNvPr id="56" name="TextBox 55"/>
              <p:cNvSpPr txBox="1"/>
              <p:nvPr/>
            </p:nvSpPr>
            <p:spPr>
              <a:xfrm>
                <a:off x="3323723" y="4841708"/>
                <a:ext cx="425202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d</a:t>
                </a:r>
              </a:p>
            </p:txBody>
          </p:sp>
        </p:grpSp>
        <p:grpSp>
          <p:nvGrpSpPr>
            <p:cNvPr id="8" name="Group 7"/>
            <p:cNvGrpSpPr/>
            <p:nvPr/>
          </p:nvGrpSpPr>
          <p:grpSpPr>
            <a:xfrm>
              <a:off x="7197653" y="2965924"/>
              <a:ext cx="1479911" cy="2731112"/>
              <a:chOff x="7157986" y="2790893"/>
              <a:chExt cx="1479911" cy="2731112"/>
            </a:xfrm>
          </p:grpSpPr>
          <p:sp>
            <p:nvSpPr>
              <p:cNvPr id="50" name="Oval 49"/>
              <p:cNvSpPr/>
              <p:nvPr/>
            </p:nvSpPr>
            <p:spPr>
              <a:xfrm>
                <a:off x="7157986" y="2790893"/>
                <a:ext cx="1479911" cy="2731112"/>
              </a:xfrm>
              <a:prstGeom prst="ellipse">
                <a:avLst/>
              </a:prstGeom>
              <a:solidFill>
                <a:schemeClr val="accent2">
                  <a:lumMod val="60000"/>
                  <a:lumOff val="40000"/>
                  <a:alpha val="39000"/>
                </a:schemeClr>
              </a:solidFill>
              <a:ln w="25400" cmpd="sng">
                <a:solidFill>
                  <a:schemeClr val="accent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4" name="Oval 123"/>
              <p:cNvSpPr/>
              <p:nvPr/>
            </p:nvSpPr>
            <p:spPr>
              <a:xfrm>
                <a:off x="7543800" y="3346699"/>
                <a:ext cx="250152" cy="247224"/>
              </a:xfrm>
              <a:prstGeom prst="ellipse">
                <a:avLst/>
              </a:prstGeom>
              <a:solidFill>
                <a:schemeClr val="accent2">
                  <a:alpha val="45000"/>
                </a:schemeClr>
              </a:solidFill>
              <a:ln w="2540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6" name="Oval 125"/>
              <p:cNvSpPr/>
              <p:nvPr/>
            </p:nvSpPr>
            <p:spPr>
              <a:xfrm>
                <a:off x="7543800" y="4536044"/>
                <a:ext cx="250152" cy="247224"/>
              </a:xfrm>
              <a:prstGeom prst="ellipse">
                <a:avLst/>
              </a:prstGeom>
              <a:solidFill>
                <a:schemeClr val="accent2">
                  <a:alpha val="45000"/>
                </a:schemeClr>
              </a:solidFill>
              <a:ln w="2540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7" name="TextBox 56"/>
              <p:cNvSpPr txBox="1"/>
              <p:nvPr/>
            </p:nvSpPr>
            <p:spPr>
              <a:xfrm>
                <a:off x="7897941" y="3285645"/>
                <a:ext cx="425202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e</a:t>
                </a:r>
              </a:p>
            </p:txBody>
          </p:sp>
          <p:sp>
            <p:nvSpPr>
              <p:cNvPr id="58" name="TextBox 57"/>
              <p:cNvSpPr txBox="1"/>
              <p:nvPr/>
            </p:nvSpPr>
            <p:spPr>
              <a:xfrm>
                <a:off x="7897941" y="3914005"/>
                <a:ext cx="425202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f</a:t>
                </a:r>
              </a:p>
            </p:txBody>
          </p:sp>
          <p:sp>
            <p:nvSpPr>
              <p:cNvPr id="59" name="TextBox 58"/>
              <p:cNvSpPr txBox="1"/>
              <p:nvPr/>
            </p:nvSpPr>
            <p:spPr>
              <a:xfrm>
                <a:off x="7897941" y="4485814"/>
                <a:ext cx="425202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g</a:t>
                </a:r>
              </a:p>
            </p:txBody>
          </p:sp>
          <p:sp>
            <p:nvSpPr>
              <p:cNvPr id="60" name="Oval 59"/>
              <p:cNvSpPr/>
              <p:nvPr/>
            </p:nvSpPr>
            <p:spPr>
              <a:xfrm>
                <a:off x="7543800" y="3947303"/>
                <a:ext cx="250152" cy="247224"/>
              </a:xfrm>
              <a:prstGeom prst="ellipse">
                <a:avLst/>
              </a:prstGeom>
              <a:solidFill>
                <a:schemeClr val="accent2">
                  <a:alpha val="45000"/>
                </a:schemeClr>
              </a:solidFill>
              <a:ln w="2540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113" name="Straight Arrow Connector 112"/>
            <p:cNvCxnSpPr>
              <a:stCxn id="123" idx="6"/>
              <a:endCxn id="124" idx="2"/>
            </p:cNvCxnSpPr>
            <p:nvPr/>
          </p:nvCxnSpPr>
          <p:spPr>
            <a:xfrm>
              <a:off x="5774207" y="3229797"/>
              <a:ext cx="1809260" cy="415545"/>
            </a:xfrm>
            <a:prstGeom prst="straightConnector1">
              <a:avLst/>
            </a:prstGeom>
            <a:ln w="38100">
              <a:solidFill>
                <a:schemeClr val="accent4">
                  <a:lumMod val="75000"/>
                </a:schemeClr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6" name="Straight Arrow Connector 115"/>
            <p:cNvCxnSpPr>
              <a:stCxn id="60" idx="1"/>
              <a:endCxn id="123" idx="5"/>
            </p:cNvCxnSpPr>
            <p:nvPr/>
          </p:nvCxnSpPr>
          <p:spPr>
            <a:xfrm flipH="1" flipV="1">
              <a:off x="5737573" y="3317204"/>
              <a:ext cx="1882528" cy="841335"/>
            </a:xfrm>
            <a:prstGeom prst="straightConnector1">
              <a:avLst/>
            </a:prstGeom>
            <a:ln w="38100">
              <a:solidFill>
                <a:schemeClr val="accent4">
                  <a:lumMod val="75000"/>
                </a:schemeClr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7" name="Straight Arrow Connector 126"/>
            <p:cNvCxnSpPr>
              <a:stCxn id="53" idx="6"/>
              <a:endCxn id="60" idx="2"/>
            </p:cNvCxnSpPr>
            <p:nvPr/>
          </p:nvCxnSpPr>
          <p:spPr>
            <a:xfrm>
              <a:off x="5774207" y="3876960"/>
              <a:ext cx="1809260" cy="368986"/>
            </a:xfrm>
            <a:prstGeom prst="straightConnector1">
              <a:avLst/>
            </a:prstGeom>
            <a:ln w="38100">
              <a:solidFill>
                <a:schemeClr val="accent4">
                  <a:lumMod val="75000"/>
                </a:schemeClr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8" name="Straight Arrow Connector 127"/>
            <p:cNvCxnSpPr>
              <a:stCxn id="53" idx="5"/>
              <a:endCxn id="126" idx="1"/>
            </p:cNvCxnSpPr>
            <p:nvPr/>
          </p:nvCxnSpPr>
          <p:spPr>
            <a:xfrm>
              <a:off x="5737573" y="3964367"/>
              <a:ext cx="1882528" cy="782913"/>
            </a:xfrm>
            <a:prstGeom prst="straightConnector1">
              <a:avLst/>
            </a:prstGeom>
            <a:ln w="38100">
              <a:solidFill>
                <a:schemeClr val="accent4">
                  <a:lumMod val="75000"/>
                </a:schemeClr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0" name="Straight Arrow Connector 129"/>
            <p:cNvCxnSpPr>
              <a:stCxn id="52" idx="6"/>
              <a:endCxn id="60" idx="3"/>
            </p:cNvCxnSpPr>
            <p:nvPr/>
          </p:nvCxnSpPr>
          <p:spPr>
            <a:xfrm flipV="1">
              <a:off x="5774207" y="4333353"/>
              <a:ext cx="1845894" cy="780061"/>
            </a:xfrm>
            <a:prstGeom prst="straightConnector1">
              <a:avLst/>
            </a:prstGeom>
            <a:ln w="38100">
              <a:solidFill>
                <a:schemeClr val="accent4">
                  <a:lumMod val="75000"/>
                </a:schemeClr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3" name="Straight Arrow Connector 132"/>
            <p:cNvCxnSpPr>
              <a:stCxn id="51" idx="6"/>
              <a:endCxn id="124" idx="3"/>
            </p:cNvCxnSpPr>
            <p:nvPr/>
          </p:nvCxnSpPr>
          <p:spPr>
            <a:xfrm flipV="1">
              <a:off x="5774207" y="3732749"/>
              <a:ext cx="1845894" cy="747232"/>
            </a:xfrm>
            <a:prstGeom prst="straightConnector1">
              <a:avLst/>
            </a:prstGeom>
            <a:ln w="38100">
              <a:solidFill>
                <a:schemeClr val="accent4">
                  <a:lumMod val="75000"/>
                </a:schemeClr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4" name="Straight Arrow Connector 133"/>
            <p:cNvCxnSpPr>
              <a:stCxn id="51" idx="5"/>
              <a:endCxn id="126" idx="2"/>
            </p:cNvCxnSpPr>
            <p:nvPr/>
          </p:nvCxnSpPr>
          <p:spPr>
            <a:xfrm>
              <a:off x="5737573" y="4567388"/>
              <a:ext cx="1845894" cy="267299"/>
            </a:xfrm>
            <a:prstGeom prst="straightConnector1">
              <a:avLst/>
            </a:prstGeom>
            <a:ln w="38100">
              <a:solidFill>
                <a:schemeClr val="accent4">
                  <a:lumMod val="75000"/>
                </a:schemeClr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3132537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22" presetClass="entr" presetSubtype="8" fill="hold" grpId="0" nodeType="after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70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1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  <p:bldP spid="12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Directed Graph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95402"/>
            <a:ext cx="8229600" cy="4711891"/>
          </a:xfrm>
        </p:spPr>
        <p:txBody>
          <a:bodyPr>
            <a:normAutofit/>
          </a:bodyPr>
          <a:lstStyle/>
          <a:p>
            <a:pPr marL="452628" indent="-342900">
              <a:lnSpc>
                <a:spcPct val="100000"/>
              </a:lnSpc>
              <a:spcBef>
                <a:spcPts val="0"/>
              </a:spcBef>
            </a:pPr>
            <a:r>
              <a:rPr lang="en-US" sz="2000" dirty="0"/>
              <a:t>Adjacent</a:t>
            </a:r>
            <a:r>
              <a:rPr lang="en-US" sz="2000" dirty="0">
                <a:solidFill>
                  <a:srgbClr val="C00000"/>
                </a:solidFill>
              </a:rPr>
              <a:t>   </a:t>
            </a:r>
          </a:p>
          <a:p>
            <a:pPr marL="452628" indent="-34290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2000" i="1" dirty="0"/>
              <a:t>    </a:t>
            </a:r>
            <a:r>
              <a:rPr lang="en-US" sz="2000" dirty="0"/>
              <a:t>We say  </a:t>
            </a:r>
            <a:r>
              <a:rPr lang="en-US" sz="2000" dirty="0">
                <a:solidFill>
                  <a:srgbClr val="0070C0"/>
                </a:solidFill>
              </a:rPr>
              <a:t>b </a:t>
            </a:r>
            <a:r>
              <a:rPr lang="en-US" sz="2000" dirty="0"/>
              <a:t>is adjacent to </a:t>
            </a:r>
            <a:r>
              <a:rPr lang="en-US" sz="2000" dirty="0">
                <a:solidFill>
                  <a:srgbClr val="0070C0"/>
                </a:solidFill>
              </a:rPr>
              <a:t>a</a:t>
            </a:r>
            <a:r>
              <a:rPr lang="en-US" sz="2000" dirty="0"/>
              <a:t>  </a:t>
            </a:r>
            <a:r>
              <a:rPr lang="en-US" sz="2000" dirty="0" err="1"/>
              <a:t>iff</a:t>
            </a:r>
            <a:r>
              <a:rPr lang="en-US" sz="2000" dirty="0"/>
              <a:t>  </a:t>
            </a:r>
            <a:r>
              <a:rPr lang="en-US" sz="2000" dirty="0">
                <a:solidFill>
                  <a:srgbClr val="0070C0"/>
                </a:solidFill>
              </a:rPr>
              <a:t>(</a:t>
            </a:r>
            <a:r>
              <a:rPr lang="en-US" sz="2000" dirty="0" err="1">
                <a:solidFill>
                  <a:srgbClr val="0070C0"/>
                </a:solidFill>
              </a:rPr>
              <a:t>a,b</a:t>
            </a:r>
            <a:r>
              <a:rPr lang="en-US" sz="2000" dirty="0">
                <a:solidFill>
                  <a:srgbClr val="0070C0"/>
                </a:solidFill>
              </a:rPr>
              <a:t>) ∈ E</a:t>
            </a:r>
          </a:p>
          <a:p>
            <a:pPr marL="452628" indent="-34290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2000" dirty="0"/>
              <a:t>Directed graph (“digraph”)</a:t>
            </a:r>
          </a:p>
          <a:p>
            <a:pPr marL="452628" indent="-342900">
              <a:lnSpc>
                <a:spcPct val="100000"/>
              </a:lnSpc>
              <a:spcBef>
                <a:spcPts val="0"/>
              </a:spcBef>
            </a:pPr>
            <a:r>
              <a:rPr lang="en-US" sz="2000" i="1" dirty="0"/>
              <a:t>    </a:t>
            </a:r>
            <a:r>
              <a:rPr lang="en-US" sz="2000" dirty="0"/>
              <a:t>Edges in E are directional</a:t>
            </a:r>
          </a:p>
          <a:p>
            <a:pPr marL="452628" indent="-342900">
              <a:lnSpc>
                <a:spcPct val="100000"/>
              </a:lnSpc>
              <a:spcBef>
                <a:spcPts val="0"/>
              </a:spcBef>
            </a:pPr>
            <a:r>
              <a:rPr lang="en-US" sz="2000" i="1" dirty="0"/>
              <a:t>    </a:t>
            </a:r>
            <a:r>
              <a:rPr lang="en-US" sz="2000" dirty="0"/>
              <a:t>Each pair in E is ordered</a:t>
            </a:r>
          </a:p>
          <a:p>
            <a:pPr marL="452628" indent="-34290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2000" i="1" dirty="0"/>
              <a:t>    </a:t>
            </a:r>
            <a:r>
              <a:rPr lang="en-US" sz="2000" dirty="0"/>
              <a:t>Draw with arrows</a:t>
            </a:r>
          </a:p>
        </p:txBody>
      </p:sp>
      <p:grpSp>
        <p:nvGrpSpPr>
          <p:cNvPr id="14" name="Group 13"/>
          <p:cNvGrpSpPr/>
          <p:nvPr/>
        </p:nvGrpSpPr>
        <p:grpSpPr>
          <a:xfrm>
            <a:off x="4840975" y="2426701"/>
            <a:ext cx="2819400" cy="1371600"/>
            <a:chOff x="5257800" y="2667000"/>
            <a:chExt cx="2819400" cy="1371600"/>
          </a:xfrm>
        </p:grpSpPr>
        <p:grpSp>
          <p:nvGrpSpPr>
            <p:cNvPr id="13" name="Group 12"/>
            <p:cNvGrpSpPr/>
            <p:nvPr/>
          </p:nvGrpSpPr>
          <p:grpSpPr>
            <a:xfrm>
              <a:off x="5257800" y="2667000"/>
              <a:ext cx="2819400" cy="1371600"/>
              <a:chOff x="5181600" y="2438400"/>
              <a:chExt cx="2819400" cy="1371600"/>
            </a:xfrm>
          </p:grpSpPr>
          <p:grpSp>
            <p:nvGrpSpPr>
              <p:cNvPr id="12" name="Group 11"/>
              <p:cNvGrpSpPr/>
              <p:nvPr/>
            </p:nvGrpSpPr>
            <p:grpSpPr>
              <a:xfrm>
                <a:off x="5181600" y="2438400"/>
                <a:ext cx="2819400" cy="1371600"/>
                <a:chOff x="5181600" y="2438400"/>
                <a:chExt cx="2819400" cy="1371600"/>
              </a:xfrm>
            </p:grpSpPr>
            <p:sp>
              <p:nvSpPr>
                <p:cNvPr id="6" name="Oval 5"/>
                <p:cNvSpPr/>
                <p:nvPr/>
              </p:nvSpPr>
              <p:spPr>
                <a:xfrm>
                  <a:off x="5719363" y="3035643"/>
                  <a:ext cx="381000" cy="381000"/>
                </a:xfrm>
                <a:prstGeom prst="ellipse">
                  <a:avLst/>
                </a:prstGeom>
                <a:solidFill>
                  <a:schemeClr val="accent3">
                    <a:lumMod val="60000"/>
                    <a:lumOff val="40000"/>
                    <a:alpha val="54000"/>
                  </a:schemeClr>
                </a:solidFill>
                <a:ln w="12700"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3" name="Rectangle 2"/>
                <p:cNvSpPr/>
                <p:nvPr/>
              </p:nvSpPr>
              <p:spPr>
                <a:xfrm>
                  <a:off x="5181600" y="2438400"/>
                  <a:ext cx="2819400" cy="1371600"/>
                </a:xfrm>
                <a:prstGeom prst="rect">
                  <a:avLst/>
                </a:prstGeom>
                <a:noFill/>
                <a:ln w="31750">
                  <a:solidFill>
                    <a:schemeClr val="tx2">
                      <a:lumMod val="60000"/>
                      <a:lumOff val="4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" name="TextBox 3"/>
                <p:cNvSpPr txBox="1"/>
                <p:nvPr/>
              </p:nvSpPr>
              <p:spPr>
                <a:xfrm>
                  <a:off x="5228426" y="2514600"/>
                  <a:ext cx="1061509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dirty="0"/>
                    <a:t> </a:t>
                  </a:r>
                  <a:r>
                    <a:rPr lang="en-US" dirty="0">
                      <a:solidFill>
                        <a:srgbClr val="0070C0"/>
                      </a:solidFill>
                    </a:rPr>
                    <a:t>(</a:t>
                  </a:r>
                  <a:r>
                    <a:rPr lang="en-US" dirty="0" err="1">
                      <a:solidFill>
                        <a:srgbClr val="0070C0"/>
                      </a:solidFill>
                    </a:rPr>
                    <a:t>a,b</a:t>
                  </a:r>
                  <a:r>
                    <a:rPr lang="en-US" dirty="0">
                      <a:solidFill>
                        <a:srgbClr val="0070C0"/>
                      </a:solidFill>
                    </a:rPr>
                    <a:t>) ∈ E</a:t>
                  </a:r>
                </a:p>
              </p:txBody>
            </p:sp>
            <p:sp>
              <p:nvSpPr>
                <p:cNvPr id="7" name="Oval 6"/>
                <p:cNvSpPr/>
                <p:nvPr/>
              </p:nvSpPr>
              <p:spPr>
                <a:xfrm>
                  <a:off x="6934200" y="3048000"/>
                  <a:ext cx="381000" cy="381000"/>
                </a:xfrm>
                <a:prstGeom prst="ellipse">
                  <a:avLst/>
                </a:prstGeom>
                <a:solidFill>
                  <a:schemeClr val="accent3">
                    <a:lumMod val="60000"/>
                    <a:lumOff val="40000"/>
                    <a:alpha val="54000"/>
                  </a:schemeClr>
                </a:solidFill>
                <a:ln w="12700"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>
                    <a:solidFill>
                      <a:schemeClr val="tx1"/>
                    </a:solidFill>
                  </a:endParaRPr>
                </a:p>
              </p:txBody>
            </p:sp>
            <p:cxnSp>
              <p:nvCxnSpPr>
                <p:cNvPr id="9" name="Straight Arrow Connector 8"/>
                <p:cNvCxnSpPr>
                  <a:stCxn id="6" idx="6"/>
                </p:cNvCxnSpPr>
                <p:nvPr/>
              </p:nvCxnSpPr>
              <p:spPr>
                <a:xfrm>
                  <a:off x="6100363" y="3226143"/>
                  <a:ext cx="833837" cy="12357"/>
                </a:xfrm>
                <a:prstGeom prst="straightConnector1">
                  <a:avLst/>
                </a:prstGeom>
                <a:ln w="44450">
                  <a:solidFill>
                    <a:schemeClr val="accent4">
                      <a:lumMod val="75000"/>
                    </a:schemeClr>
                  </a:solidFill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11" name="TextBox 10"/>
              <p:cNvSpPr txBox="1"/>
              <p:nvPr/>
            </p:nvSpPr>
            <p:spPr>
              <a:xfrm>
                <a:off x="7010400" y="3078089"/>
                <a:ext cx="228600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600" dirty="0"/>
                  <a:t>b</a:t>
                </a:r>
              </a:p>
            </p:txBody>
          </p:sp>
        </p:grpSp>
        <p:sp>
          <p:nvSpPr>
            <p:cNvPr id="10" name="TextBox 9"/>
            <p:cNvSpPr txBox="1"/>
            <p:nvPr/>
          </p:nvSpPr>
          <p:spPr>
            <a:xfrm>
              <a:off x="5867644" y="3285466"/>
              <a:ext cx="236838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/>
                <a:t>a</a:t>
              </a:r>
            </a:p>
          </p:txBody>
        </p:sp>
      </p:grpSp>
      <p:grpSp>
        <p:nvGrpSpPr>
          <p:cNvPr id="38" name="Group 37"/>
          <p:cNvGrpSpPr/>
          <p:nvPr/>
        </p:nvGrpSpPr>
        <p:grpSpPr>
          <a:xfrm>
            <a:off x="5588305" y="4333685"/>
            <a:ext cx="2971800" cy="1762678"/>
            <a:chOff x="5410200" y="4330166"/>
            <a:chExt cx="2971800" cy="1762678"/>
          </a:xfrm>
        </p:grpSpPr>
        <p:sp>
          <p:nvSpPr>
            <p:cNvPr id="8" name="Oval 7"/>
            <p:cNvSpPr/>
            <p:nvPr/>
          </p:nvSpPr>
          <p:spPr>
            <a:xfrm>
              <a:off x="5410200" y="4330166"/>
              <a:ext cx="457200" cy="457200"/>
            </a:xfrm>
            <a:prstGeom prst="ellipse">
              <a:avLst/>
            </a:prstGeom>
            <a:solidFill>
              <a:schemeClr val="tx2">
                <a:lumMod val="40000"/>
                <a:lumOff val="60000"/>
                <a:alpha val="45000"/>
              </a:schemeClr>
            </a:solidFill>
            <a:ln w="254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Oval 14"/>
            <p:cNvSpPr/>
            <p:nvPr/>
          </p:nvSpPr>
          <p:spPr>
            <a:xfrm>
              <a:off x="7048500" y="4330166"/>
              <a:ext cx="457200" cy="457200"/>
            </a:xfrm>
            <a:prstGeom prst="ellipse">
              <a:avLst/>
            </a:prstGeom>
            <a:solidFill>
              <a:schemeClr val="tx2">
                <a:lumMod val="40000"/>
                <a:lumOff val="60000"/>
                <a:alpha val="45000"/>
              </a:schemeClr>
            </a:solidFill>
            <a:ln w="254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Oval 15"/>
            <p:cNvSpPr/>
            <p:nvPr/>
          </p:nvSpPr>
          <p:spPr>
            <a:xfrm>
              <a:off x="6072570" y="5635644"/>
              <a:ext cx="457200" cy="457200"/>
            </a:xfrm>
            <a:prstGeom prst="ellipse">
              <a:avLst/>
            </a:prstGeom>
            <a:solidFill>
              <a:schemeClr val="tx2">
                <a:lumMod val="40000"/>
                <a:lumOff val="60000"/>
                <a:alpha val="45000"/>
              </a:schemeClr>
            </a:solidFill>
            <a:ln w="254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Oval 16"/>
            <p:cNvSpPr/>
            <p:nvPr/>
          </p:nvSpPr>
          <p:spPr>
            <a:xfrm>
              <a:off x="7924800" y="5635644"/>
              <a:ext cx="457200" cy="457200"/>
            </a:xfrm>
            <a:prstGeom prst="ellipse">
              <a:avLst/>
            </a:prstGeom>
            <a:solidFill>
              <a:schemeClr val="tx2">
                <a:lumMod val="40000"/>
                <a:lumOff val="60000"/>
                <a:alpha val="45000"/>
              </a:schemeClr>
            </a:solidFill>
            <a:ln w="254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9" name="Straight Arrow Connector 18"/>
            <p:cNvCxnSpPr>
              <a:stCxn id="8" idx="6"/>
              <a:endCxn id="15" idx="2"/>
            </p:cNvCxnSpPr>
            <p:nvPr/>
          </p:nvCxnSpPr>
          <p:spPr>
            <a:xfrm>
              <a:off x="5867400" y="4558766"/>
              <a:ext cx="1181100" cy="0"/>
            </a:xfrm>
            <a:prstGeom prst="straightConnector1">
              <a:avLst/>
            </a:prstGeom>
            <a:ln w="50800">
              <a:solidFill>
                <a:schemeClr val="accent4">
                  <a:lumMod val="75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Arrow Connector 19"/>
            <p:cNvCxnSpPr>
              <a:endCxn id="15" idx="5"/>
            </p:cNvCxnSpPr>
            <p:nvPr/>
          </p:nvCxnSpPr>
          <p:spPr>
            <a:xfrm flipH="1" flipV="1">
              <a:off x="7438745" y="4720411"/>
              <a:ext cx="642204" cy="951790"/>
            </a:xfrm>
            <a:prstGeom prst="straightConnector1">
              <a:avLst/>
            </a:prstGeom>
            <a:ln w="50800">
              <a:solidFill>
                <a:schemeClr val="accent4">
                  <a:lumMod val="75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Arrow Connector 20"/>
            <p:cNvCxnSpPr>
              <a:endCxn id="16" idx="7"/>
            </p:cNvCxnSpPr>
            <p:nvPr/>
          </p:nvCxnSpPr>
          <p:spPr>
            <a:xfrm flipH="1">
              <a:off x="6462815" y="4749628"/>
              <a:ext cx="689997" cy="952971"/>
            </a:xfrm>
            <a:prstGeom prst="straightConnector1">
              <a:avLst/>
            </a:prstGeom>
            <a:ln w="50800">
              <a:solidFill>
                <a:schemeClr val="accent4">
                  <a:lumMod val="75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6" name="TextBox 25"/>
            <p:cNvSpPr txBox="1"/>
            <p:nvPr/>
          </p:nvSpPr>
          <p:spPr>
            <a:xfrm>
              <a:off x="5491579" y="4374100"/>
              <a:ext cx="3048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a</a:t>
              </a:r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7119521" y="4419430"/>
              <a:ext cx="3048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b</a:t>
              </a:r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8001000" y="5718125"/>
              <a:ext cx="3048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d</a:t>
              </a: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6153150" y="5688533"/>
              <a:ext cx="3048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c</a:t>
              </a:r>
            </a:p>
          </p:txBody>
        </p:sp>
        <p:cxnSp>
          <p:nvCxnSpPr>
            <p:cNvPr id="31" name="Straight Arrow Connector 30"/>
            <p:cNvCxnSpPr>
              <a:endCxn id="17" idx="2"/>
            </p:cNvCxnSpPr>
            <p:nvPr/>
          </p:nvCxnSpPr>
          <p:spPr>
            <a:xfrm>
              <a:off x="6529770" y="5864244"/>
              <a:ext cx="1395030" cy="0"/>
            </a:xfrm>
            <a:prstGeom prst="straightConnector1">
              <a:avLst/>
            </a:prstGeom>
            <a:ln w="50800">
              <a:solidFill>
                <a:schemeClr val="accent4">
                  <a:lumMod val="75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Arrow Connector 32"/>
            <p:cNvCxnSpPr>
              <a:endCxn id="8" idx="4"/>
            </p:cNvCxnSpPr>
            <p:nvPr/>
          </p:nvCxnSpPr>
          <p:spPr>
            <a:xfrm flipH="1" flipV="1">
              <a:off x="5638800" y="4787366"/>
              <a:ext cx="539910" cy="884835"/>
            </a:xfrm>
            <a:prstGeom prst="straightConnector1">
              <a:avLst/>
            </a:prstGeom>
            <a:ln w="50800">
              <a:solidFill>
                <a:schemeClr val="accent4">
                  <a:lumMod val="75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5" name="Rectangle 34"/>
          <p:cNvSpPr/>
          <p:nvPr/>
        </p:nvSpPr>
        <p:spPr>
          <a:xfrm>
            <a:off x="609600" y="4249560"/>
            <a:ext cx="181056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109728">
              <a:spcAft>
                <a:spcPts val="600"/>
              </a:spcAft>
            </a:pPr>
            <a:r>
              <a:rPr lang="en-US" dirty="0"/>
              <a:t> V = { a, b, c, d }</a:t>
            </a:r>
          </a:p>
        </p:txBody>
      </p:sp>
      <p:sp>
        <p:nvSpPr>
          <p:cNvPr id="36" name="Rectangle 35"/>
          <p:cNvSpPr/>
          <p:nvPr/>
        </p:nvSpPr>
        <p:spPr>
          <a:xfrm>
            <a:off x="599164" y="4633233"/>
            <a:ext cx="370704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109728">
              <a:spcAft>
                <a:spcPts val="600"/>
              </a:spcAft>
            </a:pPr>
            <a:r>
              <a:rPr lang="en-US" dirty="0"/>
              <a:t> E = { (</a:t>
            </a:r>
            <a:r>
              <a:rPr lang="en-US" dirty="0" err="1"/>
              <a:t>a,b</a:t>
            </a:r>
            <a:r>
              <a:rPr lang="en-US" dirty="0"/>
              <a:t>), (</a:t>
            </a:r>
            <a:r>
              <a:rPr lang="en-US" dirty="0" err="1"/>
              <a:t>b,c</a:t>
            </a:r>
            <a:r>
              <a:rPr lang="en-US" dirty="0"/>
              <a:t>), (</a:t>
            </a:r>
            <a:r>
              <a:rPr lang="en-US" dirty="0" err="1"/>
              <a:t>c,a</a:t>
            </a:r>
            <a:r>
              <a:rPr lang="en-US" dirty="0"/>
              <a:t>), (</a:t>
            </a:r>
            <a:r>
              <a:rPr lang="en-US" dirty="0" err="1"/>
              <a:t>c,d</a:t>
            </a:r>
            <a:r>
              <a:rPr lang="en-US" dirty="0"/>
              <a:t>), (</a:t>
            </a:r>
            <a:r>
              <a:rPr lang="en-US" dirty="0" err="1"/>
              <a:t>d,b</a:t>
            </a:r>
            <a:r>
              <a:rPr lang="en-US" dirty="0"/>
              <a:t>) }</a:t>
            </a:r>
          </a:p>
        </p:txBody>
      </p:sp>
      <p:sp>
        <p:nvSpPr>
          <p:cNvPr id="37" name="Rectangle 36"/>
          <p:cNvSpPr/>
          <p:nvPr/>
        </p:nvSpPr>
        <p:spPr>
          <a:xfrm>
            <a:off x="648355" y="5139026"/>
            <a:ext cx="4122219" cy="100027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109728"/>
            <a:r>
              <a:rPr lang="en-US" dirty="0"/>
              <a:t>so</a:t>
            </a:r>
          </a:p>
          <a:p>
            <a:pPr marL="109728">
              <a:spcAft>
                <a:spcPts val="600"/>
              </a:spcAft>
            </a:pPr>
            <a:r>
              <a:rPr lang="en-US" b="1" dirty="0"/>
              <a:t>      </a:t>
            </a:r>
            <a:r>
              <a:rPr lang="en-US" dirty="0"/>
              <a:t>G = ( { a, b, c, d }, </a:t>
            </a:r>
          </a:p>
          <a:p>
            <a:pPr marL="109728">
              <a:spcAft>
                <a:spcPts val="600"/>
              </a:spcAft>
            </a:pPr>
            <a:r>
              <a:rPr lang="en-US" dirty="0"/>
              <a:t>               { (</a:t>
            </a:r>
            <a:r>
              <a:rPr lang="en-US" dirty="0" err="1"/>
              <a:t>a,b</a:t>
            </a:r>
            <a:r>
              <a:rPr lang="en-US" dirty="0"/>
              <a:t>), (</a:t>
            </a:r>
            <a:r>
              <a:rPr lang="en-US" dirty="0" err="1"/>
              <a:t>b,c</a:t>
            </a:r>
            <a:r>
              <a:rPr lang="en-US" dirty="0"/>
              <a:t>), (</a:t>
            </a:r>
            <a:r>
              <a:rPr lang="en-US" dirty="0" err="1"/>
              <a:t>c,a</a:t>
            </a:r>
            <a:r>
              <a:rPr lang="en-US" dirty="0"/>
              <a:t>), (</a:t>
            </a:r>
            <a:r>
              <a:rPr lang="en-US" dirty="0" err="1"/>
              <a:t>c,d</a:t>
            </a:r>
            <a:r>
              <a:rPr lang="en-US" dirty="0"/>
              <a:t>), (</a:t>
            </a:r>
            <a:r>
              <a:rPr lang="en-US" dirty="0" err="1"/>
              <a:t>d,b</a:t>
            </a:r>
            <a:r>
              <a:rPr lang="en-US" dirty="0"/>
              <a:t>) } )</a:t>
            </a:r>
          </a:p>
        </p:txBody>
      </p:sp>
    </p:spTree>
    <p:extLst>
      <p:ext uri="{BB962C8B-B14F-4D97-AF65-F5344CB8AC3E}">
        <p14:creationId xmlns:p14="http://schemas.microsoft.com/office/powerpoint/2010/main" val="28015063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5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5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31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9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7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4700"/>
                            </p:stCondLst>
                            <p:childTnLst>
                              <p:par>
                                <p:cTn id="25" presetID="10" presetClass="entr" presetSubtype="0" fill="hold" grpId="0" nodeType="afterEffect">
                                  <p:stCondLst>
                                    <p:cond delay="9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6100"/>
                            </p:stCondLst>
                            <p:childTnLst>
                              <p:par>
                                <p:cTn id="29" presetID="53" presetClass="entr" presetSubtype="16" fill="hold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7400"/>
                            </p:stCondLst>
                            <p:childTnLst>
                              <p:par>
                                <p:cTn id="35" presetID="10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1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  <p:bldP spid="35" grpId="0"/>
      <p:bldP spid="36" grpId="0"/>
      <p:bldP spid="3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Undirected Graph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95402"/>
            <a:ext cx="8229600" cy="4711891"/>
          </a:xfrm>
        </p:spPr>
        <p:txBody>
          <a:bodyPr>
            <a:normAutofit/>
          </a:bodyPr>
          <a:lstStyle/>
          <a:p>
            <a:pPr marL="452628" indent="-342900">
              <a:lnSpc>
                <a:spcPct val="100000"/>
              </a:lnSpc>
              <a:spcBef>
                <a:spcPts val="0"/>
              </a:spcBef>
            </a:pPr>
            <a:r>
              <a:rPr lang="en-US" sz="2000" dirty="0"/>
              <a:t>Edges have no direction  </a:t>
            </a:r>
          </a:p>
          <a:p>
            <a:pPr marL="452628" indent="-34290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000" dirty="0"/>
              <a:t>If b is adjacent to a, then a is also adjacent to b</a:t>
            </a:r>
          </a:p>
          <a:p>
            <a:pPr marL="452628" indent="-342900">
              <a:lnSpc>
                <a:spcPct val="100000"/>
              </a:lnSpc>
              <a:spcBef>
                <a:spcPts val="0"/>
              </a:spcBef>
            </a:pPr>
            <a:r>
              <a:rPr lang="en-US" sz="2000" dirty="0"/>
              <a:t>Elements in E are sets, not ordered pairs</a:t>
            </a:r>
          </a:p>
        </p:txBody>
      </p:sp>
      <p:grpSp>
        <p:nvGrpSpPr>
          <p:cNvPr id="14" name="Group 13"/>
          <p:cNvGrpSpPr/>
          <p:nvPr/>
        </p:nvGrpSpPr>
        <p:grpSpPr>
          <a:xfrm>
            <a:off x="4999975" y="2743050"/>
            <a:ext cx="2819400" cy="1371600"/>
            <a:chOff x="5257800" y="2667000"/>
            <a:chExt cx="2819400" cy="1371600"/>
          </a:xfrm>
        </p:grpSpPr>
        <p:grpSp>
          <p:nvGrpSpPr>
            <p:cNvPr id="13" name="Group 12"/>
            <p:cNvGrpSpPr/>
            <p:nvPr/>
          </p:nvGrpSpPr>
          <p:grpSpPr>
            <a:xfrm>
              <a:off x="5257800" y="2667000"/>
              <a:ext cx="2819400" cy="1371600"/>
              <a:chOff x="5181600" y="2438400"/>
              <a:chExt cx="2819400" cy="1371600"/>
            </a:xfrm>
          </p:grpSpPr>
          <p:grpSp>
            <p:nvGrpSpPr>
              <p:cNvPr id="12" name="Group 11"/>
              <p:cNvGrpSpPr/>
              <p:nvPr/>
            </p:nvGrpSpPr>
            <p:grpSpPr>
              <a:xfrm>
                <a:off x="5181600" y="2438400"/>
                <a:ext cx="2819400" cy="1371600"/>
                <a:chOff x="5181600" y="2438400"/>
                <a:chExt cx="2819400" cy="1371600"/>
              </a:xfrm>
            </p:grpSpPr>
            <p:sp>
              <p:nvSpPr>
                <p:cNvPr id="6" name="Oval 5"/>
                <p:cNvSpPr/>
                <p:nvPr/>
              </p:nvSpPr>
              <p:spPr>
                <a:xfrm>
                  <a:off x="5719363" y="3035643"/>
                  <a:ext cx="381000" cy="381000"/>
                </a:xfrm>
                <a:prstGeom prst="ellipse">
                  <a:avLst/>
                </a:prstGeom>
                <a:solidFill>
                  <a:schemeClr val="accent3">
                    <a:lumMod val="60000"/>
                    <a:lumOff val="40000"/>
                    <a:alpha val="54000"/>
                  </a:schemeClr>
                </a:solidFill>
                <a:ln w="12700"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3" name="Rectangle 2"/>
                <p:cNvSpPr/>
                <p:nvPr/>
              </p:nvSpPr>
              <p:spPr>
                <a:xfrm>
                  <a:off x="5181600" y="2438400"/>
                  <a:ext cx="2819400" cy="1371600"/>
                </a:xfrm>
                <a:prstGeom prst="rect">
                  <a:avLst/>
                </a:prstGeom>
                <a:noFill/>
                <a:ln w="31750">
                  <a:solidFill>
                    <a:schemeClr val="tx2">
                      <a:lumMod val="60000"/>
                      <a:lumOff val="4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" name="Oval 6"/>
                <p:cNvSpPr/>
                <p:nvPr/>
              </p:nvSpPr>
              <p:spPr>
                <a:xfrm>
                  <a:off x="6934200" y="3048000"/>
                  <a:ext cx="381000" cy="381000"/>
                </a:xfrm>
                <a:prstGeom prst="ellipse">
                  <a:avLst/>
                </a:prstGeom>
                <a:solidFill>
                  <a:schemeClr val="accent3">
                    <a:lumMod val="60000"/>
                    <a:lumOff val="40000"/>
                    <a:alpha val="54000"/>
                  </a:schemeClr>
                </a:solidFill>
                <a:ln w="12700"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>
                    <a:solidFill>
                      <a:schemeClr val="tx1"/>
                    </a:solidFill>
                  </a:endParaRPr>
                </a:p>
              </p:txBody>
            </p:sp>
            <p:cxnSp>
              <p:nvCxnSpPr>
                <p:cNvPr id="9" name="Straight Arrow Connector 8"/>
                <p:cNvCxnSpPr>
                  <a:stCxn id="6" idx="6"/>
                </p:cNvCxnSpPr>
                <p:nvPr/>
              </p:nvCxnSpPr>
              <p:spPr>
                <a:xfrm>
                  <a:off x="6100363" y="3226143"/>
                  <a:ext cx="833837" cy="12357"/>
                </a:xfrm>
                <a:prstGeom prst="straightConnector1">
                  <a:avLst/>
                </a:prstGeom>
                <a:ln w="44450">
                  <a:solidFill>
                    <a:schemeClr val="accent4">
                      <a:lumMod val="75000"/>
                    </a:schemeClr>
                  </a:solidFill>
                  <a:tail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11" name="TextBox 10"/>
              <p:cNvSpPr txBox="1"/>
              <p:nvPr/>
            </p:nvSpPr>
            <p:spPr>
              <a:xfrm>
                <a:off x="7010400" y="3078089"/>
                <a:ext cx="228600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600" dirty="0"/>
                  <a:t>b</a:t>
                </a:r>
              </a:p>
            </p:txBody>
          </p:sp>
        </p:grpSp>
        <p:sp>
          <p:nvSpPr>
            <p:cNvPr id="10" name="TextBox 9"/>
            <p:cNvSpPr txBox="1"/>
            <p:nvPr/>
          </p:nvSpPr>
          <p:spPr>
            <a:xfrm>
              <a:off x="5867644" y="3285466"/>
              <a:ext cx="236838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/>
                <a:t>a</a:t>
              </a:r>
            </a:p>
          </p:txBody>
        </p:sp>
      </p:grpSp>
      <p:grpSp>
        <p:nvGrpSpPr>
          <p:cNvPr id="38" name="Group 37"/>
          <p:cNvGrpSpPr/>
          <p:nvPr/>
        </p:nvGrpSpPr>
        <p:grpSpPr>
          <a:xfrm>
            <a:off x="4752675" y="4665192"/>
            <a:ext cx="2971800" cy="1762678"/>
            <a:chOff x="5410200" y="4330166"/>
            <a:chExt cx="2971800" cy="1762678"/>
          </a:xfrm>
        </p:grpSpPr>
        <p:sp>
          <p:nvSpPr>
            <p:cNvPr id="8" name="Oval 7"/>
            <p:cNvSpPr/>
            <p:nvPr/>
          </p:nvSpPr>
          <p:spPr>
            <a:xfrm>
              <a:off x="5410200" y="4330166"/>
              <a:ext cx="457200" cy="457200"/>
            </a:xfrm>
            <a:prstGeom prst="ellipse">
              <a:avLst/>
            </a:prstGeom>
            <a:solidFill>
              <a:schemeClr val="tx2">
                <a:lumMod val="40000"/>
                <a:lumOff val="60000"/>
                <a:alpha val="45000"/>
              </a:schemeClr>
            </a:solidFill>
            <a:ln w="254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Oval 14"/>
            <p:cNvSpPr/>
            <p:nvPr/>
          </p:nvSpPr>
          <p:spPr>
            <a:xfrm>
              <a:off x="7048500" y="4330166"/>
              <a:ext cx="457200" cy="457200"/>
            </a:xfrm>
            <a:prstGeom prst="ellipse">
              <a:avLst/>
            </a:prstGeom>
            <a:solidFill>
              <a:schemeClr val="tx2">
                <a:lumMod val="40000"/>
                <a:lumOff val="60000"/>
                <a:alpha val="45000"/>
              </a:schemeClr>
            </a:solidFill>
            <a:ln w="254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Oval 15"/>
            <p:cNvSpPr/>
            <p:nvPr/>
          </p:nvSpPr>
          <p:spPr>
            <a:xfrm>
              <a:off x="6072570" y="5635644"/>
              <a:ext cx="457200" cy="457200"/>
            </a:xfrm>
            <a:prstGeom prst="ellipse">
              <a:avLst/>
            </a:prstGeom>
            <a:solidFill>
              <a:schemeClr val="tx2">
                <a:lumMod val="40000"/>
                <a:lumOff val="60000"/>
                <a:alpha val="45000"/>
              </a:schemeClr>
            </a:solidFill>
            <a:ln w="254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Oval 16"/>
            <p:cNvSpPr/>
            <p:nvPr/>
          </p:nvSpPr>
          <p:spPr>
            <a:xfrm>
              <a:off x="7924800" y="5635644"/>
              <a:ext cx="457200" cy="457200"/>
            </a:xfrm>
            <a:prstGeom prst="ellipse">
              <a:avLst/>
            </a:prstGeom>
            <a:solidFill>
              <a:schemeClr val="tx2">
                <a:lumMod val="40000"/>
                <a:lumOff val="60000"/>
                <a:alpha val="45000"/>
              </a:schemeClr>
            </a:solidFill>
            <a:ln w="254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9" name="Straight Arrow Connector 18"/>
            <p:cNvCxnSpPr>
              <a:stCxn id="8" idx="6"/>
              <a:endCxn id="15" idx="2"/>
            </p:cNvCxnSpPr>
            <p:nvPr/>
          </p:nvCxnSpPr>
          <p:spPr>
            <a:xfrm>
              <a:off x="5867400" y="4558766"/>
              <a:ext cx="1181100" cy="0"/>
            </a:xfrm>
            <a:prstGeom prst="straightConnector1">
              <a:avLst/>
            </a:prstGeom>
            <a:ln w="50800">
              <a:solidFill>
                <a:srgbClr val="E45740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Arrow Connector 19"/>
            <p:cNvCxnSpPr>
              <a:endCxn id="15" idx="5"/>
            </p:cNvCxnSpPr>
            <p:nvPr/>
          </p:nvCxnSpPr>
          <p:spPr>
            <a:xfrm flipH="1" flipV="1">
              <a:off x="7438745" y="4720411"/>
              <a:ext cx="642204" cy="951790"/>
            </a:xfrm>
            <a:prstGeom prst="straightConnector1">
              <a:avLst/>
            </a:prstGeom>
            <a:ln w="50800">
              <a:solidFill>
                <a:srgbClr val="E45740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Arrow Connector 20"/>
            <p:cNvCxnSpPr>
              <a:endCxn id="16" idx="7"/>
            </p:cNvCxnSpPr>
            <p:nvPr/>
          </p:nvCxnSpPr>
          <p:spPr>
            <a:xfrm flipH="1">
              <a:off x="6462815" y="4749628"/>
              <a:ext cx="689997" cy="952971"/>
            </a:xfrm>
            <a:prstGeom prst="straightConnector1">
              <a:avLst/>
            </a:prstGeom>
            <a:ln w="50800">
              <a:solidFill>
                <a:srgbClr val="E45740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6" name="TextBox 25"/>
            <p:cNvSpPr txBox="1"/>
            <p:nvPr/>
          </p:nvSpPr>
          <p:spPr>
            <a:xfrm>
              <a:off x="5491579" y="4374100"/>
              <a:ext cx="3048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a</a:t>
              </a:r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7119521" y="4419430"/>
              <a:ext cx="3048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b</a:t>
              </a:r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8001000" y="5718125"/>
              <a:ext cx="3048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d</a:t>
              </a: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6153150" y="5688533"/>
              <a:ext cx="3048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c</a:t>
              </a:r>
            </a:p>
          </p:txBody>
        </p:sp>
        <p:cxnSp>
          <p:nvCxnSpPr>
            <p:cNvPr id="33" name="Straight Arrow Connector 32"/>
            <p:cNvCxnSpPr>
              <a:endCxn id="8" idx="4"/>
            </p:cNvCxnSpPr>
            <p:nvPr/>
          </p:nvCxnSpPr>
          <p:spPr>
            <a:xfrm flipH="1" flipV="1">
              <a:off x="5638800" y="4787366"/>
              <a:ext cx="539910" cy="884835"/>
            </a:xfrm>
            <a:prstGeom prst="straightConnector1">
              <a:avLst/>
            </a:prstGeom>
            <a:ln w="50800">
              <a:solidFill>
                <a:srgbClr val="E45740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5" name="Rectangle 34"/>
          <p:cNvSpPr/>
          <p:nvPr/>
        </p:nvSpPr>
        <p:spPr>
          <a:xfrm>
            <a:off x="587595" y="4709126"/>
            <a:ext cx="181056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109728">
              <a:spcAft>
                <a:spcPts val="600"/>
              </a:spcAft>
            </a:pPr>
            <a:r>
              <a:rPr lang="en-US" dirty="0"/>
              <a:t> V = { a, b, c, d }</a:t>
            </a:r>
          </a:p>
        </p:txBody>
      </p:sp>
      <p:sp>
        <p:nvSpPr>
          <p:cNvPr id="36" name="Rectangle 35"/>
          <p:cNvSpPr/>
          <p:nvPr/>
        </p:nvSpPr>
        <p:spPr>
          <a:xfrm>
            <a:off x="587597" y="5104081"/>
            <a:ext cx="409262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09728">
              <a:spcAft>
                <a:spcPts val="600"/>
              </a:spcAft>
            </a:pPr>
            <a:r>
              <a:rPr lang="en-US" dirty="0"/>
              <a:t> E = {  {</a:t>
            </a:r>
            <a:r>
              <a:rPr lang="en-US" dirty="0" err="1"/>
              <a:t>a,b</a:t>
            </a:r>
            <a:r>
              <a:rPr lang="en-US" dirty="0"/>
              <a:t>}, {</a:t>
            </a:r>
            <a:r>
              <a:rPr lang="en-US" dirty="0" err="1"/>
              <a:t>a,c</a:t>
            </a:r>
            <a:r>
              <a:rPr lang="en-US" dirty="0"/>
              <a:t>},  {</a:t>
            </a:r>
            <a:r>
              <a:rPr lang="en-US" dirty="0" err="1"/>
              <a:t>b,c</a:t>
            </a:r>
            <a:r>
              <a:rPr lang="en-US" dirty="0"/>
              <a:t>}, {</a:t>
            </a:r>
            <a:r>
              <a:rPr lang="en-US" dirty="0" err="1"/>
              <a:t>b,d</a:t>
            </a:r>
            <a:r>
              <a:rPr lang="en-US" dirty="0"/>
              <a:t>} }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5158212" y="2852696"/>
            <a:ext cx="10374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{</a:t>
            </a:r>
            <a:r>
              <a:rPr lang="en-US" dirty="0" err="1"/>
              <a:t>a,b</a:t>
            </a:r>
            <a:r>
              <a:rPr lang="en-US" dirty="0"/>
              <a:t>} ∈ E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1864664" y="2728015"/>
            <a:ext cx="247843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We say </a:t>
            </a:r>
          </a:p>
          <a:p>
            <a:r>
              <a:rPr lang="en-US" dirty="0"/>
              <a:t>a is adjacent to b, AND </a:t>
            </a:r>
          </a:p>
          <a:p>
            <a:r>
              <a:rPr lang="en-US" dirty="0"/>
              <a:t>b is adjacent to a</a:t>
            </a:r>
          </a:p>
        </p:txBody>
      </p:sp>
      <p:sp>
        <p:nvSpPr>
          <p:cNvPr id="32" name="Rectangle 31"/>
          <p:cNvSpPr/>
          <p:nvPr/>
        </p:nvSpPr>
        <p:spPr>
          <a:xfrm>
            <a:off x="576569" y="5531332"/>
            <a:ext cx="409262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09728">
              <a:spcAft>
                <a:spcPts val="600"/>
              </a:spcAft>
            </a:pPr>
            <a:r>
              <a:rPr lang="en-US" dirty="0"/>
              <a:t> G = ( V, E )</a:t>
            </a:r>
          </a:p>
        </p:txBody>
      </p:sp>
    </p:spTree>
    <p:extLst>
      <p:ext uri="{BB962C8B-B14F-4D97-AF65-F5344CB8AC3E}">
        <p14:creationId xmlns:p14="http://schemas.microsoft.com/office/powerpoint/2010/main" val="34375595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5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9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7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1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1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000"/>
                            </p:stCondLst>
                            <p:childTnLst>
                              <p:par>
                                <p:cTn id="2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00"/>
                            </p:stCondLst>
                            <p:childTnLst>
                              <p:par>
                                <p:cTn id="3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  <p:bldP spid="35" grpId="0"/>
      <p:bldP spid="36" grpId="0"/>
      <p:bldP spid="30" grpId="0" uiExpand="1"/>
      <p:bldP spid="31" grpId="0"/>
      <p:bldP spid="3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Symmetry in Digraph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4983162"/>
          </a:xfrm>
        </p:spPr>
        <p:txBody>
          <a:bodyPr>
            <a:normAutofit/>
          </a:bodyPr>
          <a:lstStyle/>
          <a:p>
            <a:pPr marL="109728" indent="0">
              <a:spcBef>
                <a:spcPts val="0"/>
              </a:spcBef>
              <a:spcAft>
                <a:spcPts val="1200"/>
              </a:spcAft>
              <a:buNone/>
            </a:pPr>
            <a:r>
              <a:rPr lang="en-US" sz="2400" dirty="0"/>
              <a:t>Symmetry: (</a:t>
            </a:r>
            <a:r>
              <a:rPr lang="en-US" sz="2400" dirty="0" err="1"/>
              <a:t>a,b</a:t>
            </a:r>
            <a:r>
              <a:rPr lang="en-US" sz="2400" dirty="0"/>
              <a:t>) ∈ E  ∧ (</a:t>
            </a:r>
            <a:r>
              <a:rPr lang="en-US" sz="2400" dirty="0" err="1"/>
              <a:t>b,a</a:t>
            </a:r>
            <a:r>
              <a:rPr lang="en-US" sz="2400" dirty="0"/>
              <a:t>) ∈ E</a:t>
            </a:r>
          </a:p>
        </p:txBody>
      </p:sp>
      <p:grpSp>
        <p:nvGrpSpPr>
          <p:cNvPr id="50" name="Group 49"/>
          <p:cNvGrpSpPr/>
          <p:nvPr/>
        </p:nvGrpSpPr>
        <p:grpSpPr>
          <a:xfrm>
            <a:off x="838462" y="2674924"/>
            <a:ext cx="2757179" cy="802022"/>
            <a:chOff x="838460" y="2674924"/>
            <a:chExt cx="2757179" cy="802022"/>
          </a:xfrm>
        </p:grpSpPr>
        <p:sp>
          <p:nvSpPr>
            <p:cNvPr id="6" name="Oval 5"/>
            <p:cNvSpPr/>
            <p:nvPr/>
          </p:nvSpPr>
          <p:spPr>
            <a:xfrm>
              <a:off x="838460" y="2674925"/>
              <a:ext cx="761740" cy="802021"/>
            </a:xfrm>
            <a:prstGeom prst="ellipse">
              <a:avLst/>
            </a:prstGeom>
            <a:solidFill>
              <a:schemeClr val="accent3">
                <a:lumMod val="60000"/>
                <a:lumOff val="40000"/>
                <a:alpha val="54000"/>
              </a:schemeClr>
            </a:solidFill>
            <a:ln w="254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cxnSp>
          <p:nvCxnSpPr>
            <p:cNvPr id="9" name="Straight Arrow Connector 8"/>
            <p:cNvCxnSpPr>
              <a:stCxn id="6" idx="6"/>
              <a:endCxn id="34" idx="2"/>
            </p:cNvCxnSpPr>
            <p:nvPr/>
          </p:nvCxnSpPr>
          <p:spPr>
            <a:xfrm flipV="1">
              <a:off x="1600200" y="3075935"/>
              <a:ext cx="1233699" cy="1"/>
            </a:xfrm>
            <a:prstGeom prst="straightConnector1">
              <a:avLst/>
            </a:prstGeom>
            <a:ln w="44450">
              <a:solidFill>
                <a:srgbClr val="002060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TextBox 9"/>
            <p:cNvSpPr txBox="1"/>
            <p:nvPr/>
          </p:nvSpPr>
          <p:spPr>
            <a:xfrm>
              <a:off x="1056559" y="2885132"/>
              <a:ext cx="39080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dirty="0">
                  <a:solidFill>
                    <a:srgbClr val="C00000"/>
                  </a:solidFill>
                </a:rPr>
                <a:t>a</a:t>
              </a:r>
            </a:p>
          </p:txBody>
        </p:sp>
        <p:sp>
          <p:nvSpPr>
            <p:cNvPr id="34" name="Oval 33"/>
            <p:cNvSpPr/>
            <p:nvPr/>
          </p:nvSpPr>
          <p:spPr>
            <a:xfrm>
              <a:off x="2833899" y="2674924"/>
              <a:ext cx="761740" cy="802021"/>
            </a:xfrm>
            <a:prstGeom prst="ellipse">
              <a:avLst/>
            </a:prstGeom>
            <a:solidFill>
              <a:schemeClr val="accent3">
                <a:lumMod val="60000"/>
                <a:lumOff val="40000"/>
                <a:alpha val="54000"/>
              </a:schemeClr>
            </a:solidFill>
            <a:ln w="254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3038356" y="2885131"/>
              <a:ext cx="37720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dirty="0">
                  <a:solidFill>
                    <a:srgbClr val="C00000"/>
                  </a:solidFill>
                </a:rPr>
                <a:t>b</a:t>
              </a:r>
            </a:p>
          </p:txBody>
        </p:sp>
      </p:grpSp>
      <p:sp>
        <p:nvSpPr>
          <p:cNvPr id="46" name="TextBox 45"/>
          <p:cNvSpPr txBox="1"/>
          <p:nvPr/>
        </p:nvSpPr>
        <p:spPr>
          <a:xfrm>
            <a:off x="4879693" y="3895284"/>
            <a:ext cx="380710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Not the same as this</a:t>
            </a:r>
          </a:p>
        </p:txBody>
      </p:sp>
      <p:grpSp>
        <p:nvGrpSpPr>
          <p:cNvPr id="51" name="Group 50"/>
          <p:cNvGrpSpPr/>
          <p:nvPr/>
        </p:nvGrpSpPr>
        <p:grpSpPr>
          <a:xfrm>
            <a:off x="5024559" y="2026410"/>
            <a:ext cx="2964291" cy="1750032"/>
            <a:chOff x="5036449" y="1810137"/>
            <a:chExt cx="2964291" cy="1750032"/>
          </a:xfrm>
        </p:grpSpPr>
        <p:sp>
          <p:nvSpPr>
            <p:cNvPr id="37" name="Oval 36"/>
            <p:cNvSpPr/>
            <p:nvPr/>
          </p:nvSpPr>
          <p:spPr>
            <a:xfrm>
              <a:off x="7239000" y="2249463"/>
              <a:ext cx="761740" cy="802021"/>
            </a:xfrm>
            <a:prstGeom prst="ellipse">
              <a:avLst/>
            </a:prstGeom>
            <a:solidFill>
              <a:schemeClr val="accent3">
                <a:lumMod val="60000"/>
                <a:lumOff val="40000"/>
                <a:alpha val="54000"/>
              </a:schemeClr>
            </a:solidFill>
            <a:ln w="254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39" name="Oval 38"/>
            <p:cNvSpPr/>
            <p:nvPr/>
          </p:nvSpPr>
          <p:spPr>
            <a:xfrm>
              <a:off x="5036449" y="2249464"/>
              <a:ext cx="761740" cy="802021"/>
            </a:xfrm>
            <a:prstGeom prst="ellipse">
              <a:avLst/>
            </a:prstGeom>
            <a:solidFill>
              <a:schemeClr val="accent3">
                <a:lumMod val="60000"/>
                <a:lumOff val="40000"/>
                <a:alpha val="54000"/>
              </a:schemeClr>
            </a:solidFill>
            <a:ln w="254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41" name="TextBox 40"/>
            <p:cNvSpPr txBox="1"/>
            <p:nvPr/>
          </p:nvSpPr>
          <p:spPr>
            <a:xfrm>
              <a:off x="7410581" y="2472010"/>
              <a:ext cx="39080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dirty="0">
                  <a:solidFill>
                    <a:srgbClr val="C00000"/>
                  </a:solidFill>
                </a:rPr>
                <a:t>b</a:t>
              </a:r>
            </a:p>
          </p:txBody>
        </p:sp>
        <p:sp>
          <p:nvSpPr>
            <p:cNvPr id="43" name="Freeform 42"/>
            <p:cNvSpPr/>
            <p:nvPr/>
          </p:nvSpPr>
          <p:spPr>
            <a:xfrm>
              <a:off x="5644896" y="1810137"/>
              <a:ext cx="1828800" cy="484916"/>
            </a:xfrm>
            <a:custGeom>
              <a:avLst/>
              <a:gdLst>
                <a:gd name="connsiteX0" fmla="*/ 0 w 1828800"/>
                <a:gd name="connsiteY0" fmla="*/ 484916 h 484916"/>
                <a:gd name="connsiteX1" fmla="*/ 853440 w 1828800"/>
                <a:gd name="connsiteY1" fmla="*/ 9428 h 484916"/>
                <a:gd name="connsiteX2" fmla="*/ 1414272 w 1828800"/>
                <a:gd name="connsiteY2" fmla="*/ 192308 h 484916"/>
                <a:gd name="connsiteX3" fmla="*/ 1828800 w 1828800"/>
                <a:gd name="connsiteY3" fmla="*/ 484916 h 4849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828800" h="484916">
                  <a:moveTo>
                    <a:pt x="0" y="484916"/>
                  </a:moveTo>
                  <a:cubicBezTo>
                    <a:pt x="308864" y="271556"/>
                    <a:pt x="617728" y="58196"/>
                    <a:pt x="853440" y="9428"/>
                  </a:cubicBezTo>
                  <a:cubicBezTo>
                    <a:pt x="1089152" y="-39340"/>
                    <a:pt x="1251712" y="113060"/>
                    <a:pt x="1414272" y="192308"/>
                  </a:cubicBezTo>
                  <a:cubicBezTo>
                    <a:pt x="1576832" y="271556"/>
                    <a:pt x="1702816" y="378236"/>
                    <a:pt x="1828800" y="484916"/>
                  </a:cubicBezTo>
                </a:path>
              </a:pathLst>
            </a:custGeom>
            <a:noFill/>
            <a:ln w="44450">
              <a:solidFill>
                <a:srgbClr val="002060"/>
              </a:solidFill>
              <a:tailEnd type="triangle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Freeform 43"/>
            <p:cNvSpPr/>
            <p:nvPr/>
          </p:nvSpPr>
          <p:spPr>
            <a:xfrm>
              <a:off x="5628579" y="2987101"/>
              <a:ext cx="1780032" cy="573068"/>
            </a:xfrm>
            <a:custGeom>
              <a:avLst/>
              <a:gdLst>
                <a:gd name="connsiteX0" fmla="*/ 1780032 w 1780032"/>
                <a:gd name="connsiteY0" fmla="*/ 0 h 573068"/>
                <a:gd name="connsiteX1" fmla="*/ 926592 w 1780032"/>
                <a:gd name="connsiteY1" fmla="*/ 573024 h 573068"/>
                <a:gd name="connsiteX2" fmla="*/ 0 w 1780032"/>
                <a:gd name="connsiteY2" fmla="*/ 24384 h 5730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780032" h="573068">
                  <a:moveTo>
                    <a:pt x="1780032" y="0"/>
                  </a:moveTo>
                  <a:cubicBezTo>
                    <a:pt x="1501648" y="284480"/>
                    <a:pt x="1223264" y="568960"/>
                    <a:pt x="926592" y="573024"/>
                  </a:cubicBezTo>
                  <a:cubicBezTo>
                    <a:pt x="629920" y="577088"/>
                    <a:pt x="314960" y="300736"/>
                    <a:pt x="0" y="24384"/>
                  </a:cubicBezTo>
                </a:path>
              </a:pathLst>
            </a:custGeom>
            <a:noFill/>
            <a:ln w="44450">
              <a:solidFill>
                <a:srgbClr val="002060"/>
              </a:solidFill>
              <a:tailEnd type="triangle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TextBox 39"/>
            <p:cNvSpPr txBox="1"/>
            <p:nvPr/>
          </p:nvSpPr>
          <p:spPr>
            <a:xfrm>
              <a:off x="5243561" y="2456719"/>
              <a:ext cx="39080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dirty="0">
                  <a:solidFill>
                    <a:srgbClr val="C00000"/>
                  </a:solidFill>
                </a:rPr>
                <a:t>a</a:t>
              </a:r>
            </a:p>
          </p:txBody>
        </p:sp>
      </p:grpSp>
      <p:sp>
        <p:nvSpPr>
          <p:cNvPr id="23" name="TextBox 22"/>
          <p:cNvSpPr txBox="1"/>
          <p:nvPr/>
        </p:nvSpPr>
        <p:spPr>
          <a:xfrm>
            <a:off x="480378" y="2171711"/>
            <a:ext cx="317208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Not so here - only one edge</a:t>
            </a:r>
          </a:p>
        </p:txBody>
      </p:sp>
    </p:spTree>
    <p:extLst>
      <p:ext uri="{BB962C8B-B14F-4D97-AF65-F5344CB8AC3E}">
        <p14:creationId xmlns:p14="http://schemas.microsoft.com/office/powerpoint/2010/main" val="13719409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000"/>
                            </p:stCondLst>
                            <p:childTnLst>
                              <p:par>
                                <p:cTn id="23" presetID="22" presetClass="entr" presetSubtype="8" fill="hold" grpId="0" nodeType="afterEffect">
                                  <p:stCondLst>
                                    <p:cond delay="8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300"/>
                            </p:stCondLst>
                            <p:childTnLst>
                              <p:par>
                                <p:cTn id="27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46" grpId="0"/>
      <p:bldP spid="2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Weighted Edges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4983162"/>
          </a:xfrm>
        </p:spPr>
        <p:txBody>
          <a:bodyPr>
            <a:normAutofit/>
          </a:bodyPr>
          <a:lstStyle/>
          <a:p>
            <a:pPr marL="109728" indent="0">
              <a:spcBef>
                <a:spcPts val="0"/>
              </a:spcBef>
              <a:spcAft>
                <a:spcPts val="1200"/>
              </a:spcAft>
              <a:buNone/>
            </a:pPr>
            <a:r>
              <a:rPr lang="en-US" sz="2400" dirty="0"/>
              <a:t>Some problems may need a “weight” associated with each edge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36554" y="4043626"/>
            <a:ext cx="366158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E  = { (</a:t>
            </a:r>
            <a:r>
              <a:rPr lang="en-US" sz="2400" dirty="0" err="1"/>
              <a:t>s,d,w</a:t>
            </a:r>
            <a:r>
              <a:rPr lang="en-US" sz="2400" dirty="0"/>
              <a:t>) | </a:t>
            </a:r>
          </a:p>
          <a:p>
            <a:r>
              <a:rPr lang="en-US" sz="2400" dirty="0"/>
              <a:t>             </a:t>
            </a:r>
            <a:r>
              <a:rPr lang="en-US" sz="2400" dirty="0" err="1"/>
              <a:t>s∈V</a:t>
            </a:r>
            <a:r>
              <a:rPr lang="en-US" sz="2400" dirty="0"/>
              <a:t> ∧ </a:t>
            </a:r>
            <a:r>
              <a:rPr lang="en-US" sz="2400" dirty="0" err="1"/>
              <a:t>d∈V</a:t>
            </a:r>
            <a:r>
              <a:rPr lang="en-US" sz="2400" dirty="0"/>
              <a:t> ∧ </a:t>
            </a:r>
            <a:r>
              <a:rPr lang="en-US" sz="2400" dirty="0" err="1"/>
              <a:t>w∈Int</a:t>
            </a:r>
            <a:r>
              <a:rPr lang="en-US" sz="2400" dirty="0"/>
              <a:t> }</a:t>
            </a:r>
          </a:p>
        </p:txBody>
      </p:sp>
      <p:grpSp>
        <p:nvGrpSpPr>
          <p:cNvPr id="50" name="Group 49"/>
          <p:cNvGrpSpPr/>
          <p:nvPr/>
        </p:nvGrpSpPr>
        <p:grpSpPr>
          <a:xfrm>
            <a:off x="838462" y="2674924"/>
            <a:ext cx="2757179" cy="802022"/>
            <a:chOff x="838460" y="2674924"/>
            <a:chExt cx="2757179" cy="802022"/>
          </a:xfrm>
        </p:grpSpPr>
        <p:sp>
          <p:nvSpPr>
            <p:cNvPr id="6" name="Oval 5"/>
            <p:cNvSpPr/>
            <p:nvPr/>
          </p:nvSpPr>
          <p:spPr>
            <a:xfrm>
              <a:off x="838460" y="2674925"/>
              <a:ext cx="761740" cy="802021"/>
            </a:xfrm>
            <a:prstGeom prst="ellipse">
              <a:avLst/>
            </a:prstGeom>
            <a:solidFill>
              <a:schemeClr val="accent3">
                <a:lumMod val="60000"/>
                <a:lumOff val="40000"/>
                <a:alpha val="54000"/>
              </a:schemeClr>
            </a:solidFill>
            <a:ln w="254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cxnSp>
          <p:nvCxnSpPr>
            <p:cNvPr id="9" name="Straight Arrow Connector 8"/>
            <p:cNvCxnSpPr>
              <a:stCxn id="6" idx="6"/>
              <a:endCxn id="34" idx="2"/>
            </p:cNvCxnSpPr>
            <p:nvPr/>
          </p:nvCxnSpPr>
          <p:spPr>
            <a:xfrm flipV="1">
              <a:off x="1600200" y="3075935"/>
              <a:ext cx="1233699" cy="1"/>
            </a:xfrm>
            <a:prstGeom prst="straightConnector1">
              <a:avLst/>
            </a:prstGeom>
            <a:ln w="44450">
              <a:solidFill>
                <a:srgbClr val="002060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TextBox 9"/>
            <p:cNvSpPr txBox="1"/>
            <p:nvPr/>
          </p:nvSpPr>
          <p:spPr>
            <a:xfrm>
              <a:off x="1056559" y="2885132"/>
              <a:ext cx="39080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dirty="0">
                  <a:solidFill>
                    <a:srgbClr val="C00000"/>
                  </a:solidFill>
                </a:rPr>
                <a:t>a</a:t>
              </a:r>
            </a:p>
          </p:txBody>
        </p:sp>
        <p:sp>
          <p:nvSpPr>
            <p:cNvPr id="34" name="Oval 33"/>
            <p:cNvSpPr/>
            <p:nvPr/>
          </p:nvSpPr>
          <p:spPr>
            <a:xfrm>
              <a:off x="2833899" y="2674924"/>
              <a:ext cx="761740" cy="802021"/>
            </a:xfrm>
            <a:prstGeom prst="ellipse">
              <a:avLst/>
            </a:prstGeom>
            <a:solidFill>
              <a:schemeClr val="accent3">
                <a:lumMod val="60000"/>
                <a:lumOff val="40000"/>
                <a:alpha val="54000"/>
              </a:schemeClr>
            </a:solidFill>
            <a:ln w="254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3038356" y="2885131"/>
              <a:ext cx="37720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dirty="0">
                  <a:solidFill>
                    <a:srgbClr val="C00000"/>
                  </a:solidFill>
                </a:rPr>
                <a:t>b</a:t>
              </a:r>
            </a:p>
          </p:txBody>
        </p:sp>
      </p:grpSp>
      <p:sp>
        <p:nvSpPr>
          <p:cNvPr id="45" name="TextBox 44"/>
          <p:cNvSpPr txBox="1"/>
          <p:nvPr/>
        </p:nvSpPr>
        <p:spPr>
          <a:xfrm>
            <a:off x="836555" y="5022873"/>
            <a:ext cx="8042270" cy="14311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Or weights might be real numbers</a:t>
            </a:r>
          </a:p>
          <a:p>
            <a:pPr marL="342900" indent="-342900"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en-US" sz="2400" dirty="0"/>
              <a:t>Unweighted graphs can be thought of as having weight of 1 on each edge</a:t>
            </a:r>
          </a:p>
        </p:txBody>
      </p:sp>
      <p:grpSp>
        <p:nvGrpSpPr>
          <p:cNvPr id="51" name="Group 50"/>
          <p:cNvGrpSpPr/>
          <p:nvPr/>
        </p:nvGrpSpPr>
        <p:grpSpPr>
          <a:xfrm>
            <a:off x="5029202" y="2374737"/>
            <a:ext cx="2964291" cy="1750032"/>
            <a:chOff x="5036449" y="1810137"/>
            <a:chExt cx="2964291" cy="1750032"/>
          </a:xfrm>
        </p:grpSpPr>
        <p:sp>
          <p:nvSpPr>
            <p:cNvPr id="37" name="Oval 36"/>
            <p:cNvSpPr/>
            <p:nvPr/>
          </p:nvSpPr>
          <p:spPr>
            <a:xfrm>
              <a:off x="7239000" y="2249463"/>
              <a:ext cx="761740" cy="802021"/>
            </a:xfrm>
            <a:prstGeom prst="ellipse">
              <a:avLst/>
            </a:prstGeom>
            <a:solidFill>
              <a:schemeClr val="accent3">
                <a:lumMod val="60000"/>
                <a:lumOff val="40000"/>
                <a:alpha val="54000"/>
              </a:schemeClr>
            </a:solidFill>
            <a:ln w="254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39" name="Oval 38"/>
            <p:cNvSpPr/>
            <p:nvPr/>
          </p:nvSpPr>
          <p:spPr>
            <a:xfrm>
              <a:off x="5036449" y="2249464"/>
              <a:ext cx="761740" cy="802021"/>
            </a:xfrm>
            <a:prstGeom prst="ellipse">
              <a:avLst/>
            </a:prstGeom>
            <a:solidFill>
              <a:schemeClr val="accent3">
                <a:lumMod val="60000"/>
                <a:lumOff val="40000"/>
                <a:alpha val="54000"/>
              </a:schemeClr>
            </a:solidFill>
            <a:ln w="254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41" name="TextBox 40"/>
            <p:cNvSpPr txBox="1"/>
            <p:nvPr/>
          </p:nvSpPr>
          <p:spPr>
            <a:xfrm>
              <a:off x="7410581" y="2472010"/>
              <a:ext cx="39080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dirty="0">
                  <a:solidFill>
                    <a:srgbClr val="C00000"/>
                  </a:solidFill>
                </a:rPr>
                <a:t>b</a:t>
              </a:r>
            </a:p>
          </p:txBody>
        </p:sp>
        <p:sp>
          <p:nvSpPr>
            <p:cNvPr id="43" name="Freeform 42"/>
            <p:cNvSpPr/>
            <p:nvPr/>
          </p:nvSpPr>
          <p:spPr>
            <a:xfrm>
              <a:off x="5644896" y="1810137"/>
              <a:ext cx="1828800" cy="484916"/>
            </a:xfrm>
            <a:custGeom>
              <a:avLst/>
              <a:gdLst>
                <a:gd name="connsiteX0" fmla="*/ 0 w 1828800"/>
                <a:gd name="connsiteY0" fmla="*/ 484916 h 484916"/>
                <a:gd name="connsiteX1" fmla="*/ 853440 w 1828800"/>
                <a:gd name="connsiteY1" fmla="*/ 9428 h 484916"/>
                <a:gd name="connsiteX2" fmla="*/ 1414272 w 1828800"/>
                <a:gd name="connsiteY2" fmla="*/ 192308 h 484916"/>
                <a:gd name="connsiteX3" fmla="*/ 1828800 w 1828800"/>
                <a:gd name="connsiteY3" fmla="*/ 484916 h 4849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828800" h="484916">
                  <a:moveTo>
                    <a:pt x="0" y="484916"/>
                  </a:moveTo>
                  <a:cubicBezTo>
                    <a:pt x="308864" y="271556"/>
                    <a:pt x="617728" y="58196"/>
                    <a:pt x="853440" y="9428"/>
                  </a:cubicBezTo>
                  <a:cubicBezTo>
                    <a:pt x="1089152" y="-39340"/>
                    <a:pt x="1251712" y="113060"/>
                    <a:pt x="1414272" y="192308"/>
                  </a:cubicBezTo>
                  <a:cubicBezTo>
                    <a:pt x="1576832" y="271556"/>
                    <a:pt x="1702816" y="378236"/>
                    <a:pt x="1828800" y="484916"/>
                  </a:cubicBezTo>
                </a:path>
              </a:pathLst>
            </a:custGeom>
            <a:noFill/>
            <a:ln w="44450">
              <a:solidFill>
                <a:srgbClr val="002060"/>
              </a:solidFill>
              <a:tailEnd type="triangle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Freeform 43"/>
            <p:cNvSpPr/>
            <p:nvPr/>
          </p:nvSpPr>
          <p:spPr>
            <a:xfrm>
              <a:off x="5628579" y="2987101"/>
              <a:ext cx="1780032" cy="573068"/>
            </a:xfrm>
            <a:custGeom>
              <a:avLst/>
              <a:gdLst>
                <a:gd name="connsiteX0" fmla="*/ 1780032 w 1780032"/>
                <a:gd name="connsiteY0" fmla="*/ 0 h 573068"/>
                <a:gd name="connsiteX1" fmla="*/ 926592 w 1780032"/>
                <a:gd name="connsiteY1" fmla="*/ 573024 h 573068"/>
                <a:gd name="connsiteX2" fmla="*/ 0 w 1780032"/>
                <a:gd name="connsiteY2" fmla="*/ 24384 h 5730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780032" h="573068">
                  <a:moveTo>
                    <a:pt x="1780032" y="0"/>
                  </a:moveTo>
                  <a:cubicBezTo>
                    <a:pt x="1501648" y="284480"/>
                    <a:pt x="1223264" y="568960"/>
                    <a:pt x="926592" y="573024"/>
                  </a:cubicBezTo>
                  <a:cubicBezTo>
                    <a:pt x="629920" y="577088"/>
                    <a:pt x="314960" y="300736"/>
                    <a:pt x="0" y="24384"/>
                  </a:cubicBezTo>
                </a:path>
              </a:pathLst>
            </a:custGeom>
            <a:noFill/>
            <a:ln w="44450">
              <a:solidFill>
                <a:srgbClr val="002060"/>
              </a:solidFill>
              <a:tailEnd type="triangle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TextBox 39"/>
            <p:cNvSpPr txBox="1"/>
            <p:nvPr/>
          </p:nvSpPr>
          <p:spPr>
            <a:xfrm>
              <a:off x="5243561" y="2456719"/>
              <a:ext cx="39080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dirty="0">
                  <a:solidFill>
                    <a:srgbClr val="C00000"/>
                  </a:solidFill>
                </a:rPr>
                <a:t>a</a:t>
              </a:r>
            </a:p>
          </p:txBody>
        </p:sp>
      </p:grpSp>
      <p:sp>
        <p:nvSpPr>
          <p:cNvPr id="48" name="TextBox 47"/>
          <p:cNvSpPr txBox="1"/>
          <p:nvPr/>
        </p:nvSpPr>
        <p:spPr>
          <a:xfrm>
            <a:off x="2015750" y="2624111"/>
            <a:ext cx="40908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2400" b="1" dirty="0">
                <a:solidFill>
                  <a:srgbClr val="0070C0"/>
                </a:solidFill>
                <a:latin typeface="Segoe Print" panose="02000600000000000000" pitchFamily="2" charset="0"/>
              </a:rPr>
              <a:t>4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6024573" y="3511396"/>
            <a:ext cx="40908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2400" b="1" dirty="0">
                <a:solidFill>
                  <a:srgbClr val="0070C0"/>
                </a:solidFill>
                <a:latin typeface="Segoe Print" panose="02000600000000000000" pitchFamily="2" charset="0"/>
              </a:rPr>
              <a:t>5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6969416" y="2155277"/>
            <a:ext cx="40908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2400" b="1" dirty="0">
                <a:solidFill>
                  <a:srgbClr val="0070C0"/>
                </a:solidFill>
                <a:latin typeface="Segoe Print" panose="02000600000000000000" pitchFamily="2" charset="0"/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13557773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000"/>
                            </p:stCondLst>
                            <p:childTnLst>
                              <p:par>
                                <p:cTn id="20" presetID="22" presetClass="entr" presetSubtype="8" fill="hold" grpId="0" nodeType="afterEffect">
                                  <p:stCondLst>
                                    <p:cond delay="7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4" grpId="0"/>
      <p:bldP spid="45" grpId="0"/>
      <p:bldP spid="48" grpId="0"/>
      <p:bldP spid="23" grpId="0"/>
      <p:bldP spid="2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2"/>
          <p:cNvSpPr>
            <a:spLocks noGrp="1"/>
          </p:cNvSpPr>
          <p:nvPr>
            <p:ph type="title"/>
          </p:nvPr>
        </p:nvSpPr>
        <p:spPr>
          <a:xfrm>
            <a:off x="457200" y="274640"/>
            <a:ext cx="8229600" cy="919161"/>
          </a:xfrm>
        </p:spPr>
        <p:txBody>
          <a:bodyPr>
            <a:normAutofit/>
          </a:bodyPr>
          <a:lstStyle/>
          <a:p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Path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" name="Content Placeholder 1"/>
              <p:cNvSpPr>
                <a:spLocks noGrp="1"/>
              </p:cNvSpPr>
              <p:nvPr>
                <p:ph idx="1"/>
              </p:nvPr>
            </p:nvSpPr>
            <p:spPr>
              <a:xfrm>
                <a:off x="471193" y="1219200"/>
                <a:ext cx="8229600" cy="4983162"/>
              </a:xfrm>
            </p:spPr>
            <p:txBody>
              <a:bodyPr>
                <a:normAutofit/>
              </a:bodyPr>
              <a:lstStyle/>
              <a:p>
                <a:pPr marL="452628" indent="-342900">
                  <a:lnSpc>
                    <a:spcPct val="100000"/>
                  </a:lnSpc>
                  <a:spcBef>
                    <a:spcPts val="0"/>
                  </a:spcBef>
                  <a:spcAft>
                    <a:spcPts val="600"/>
                  </a:spcAft>
                </a:pPr>
                <a:r>
                  <a:rPr lang="en-US" sz="2400" dirty="0"/>
                  <a:t>Path</a:t>
                </a:r>
              </a:p>
              <a:p>
                <a:pPr marL="909828" lvl="1" indent="-342900">
                  <a:lnSpc>
                    <a:spcPct val="100000"/>
                  </a:lnSpc>
                  <a:spcBef>
                    <a:spcPts val="0"/>
                  </a:spcBef>
                  <a:spcAft>
                    <a:spcPts val="600"/>
                  </a:spcAft>
                </a:pPr>
                <a:r>
                  <a:rPr lang="en-US" sz="2000" dirty="0">
                    <a:solidFill>
                      <a:schemeClr val="tx1"/>
                    </a:solidFill>
                  </a:rPr>
                  <a:t>Sequence of vertices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000" i="1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b="0" i="1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  <m:sub>
                        <m:r>
                          <a:rPr lang="en-US" sz="2000" b="0" i="1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sz="2000" b="0" i="1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 </m:t>
                    </m:r>
                    <m:sSub>
                      <m:sSubPr>
                        <m:ctrlPr>
                          <a:rPr lang="en-US" sz="2000" i="1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b="0" i="1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  <m:sub>
                        <m:r>
                          <a:rPr lang="en-US" sz="2000" b="0" i="1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sSub>
                      <m:sSubPr>
                        <m:ctrlPr>
                          <a:rPr lang="en-US" sz="2000" i="1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b="0" i="1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2000" b="0" i="1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  <m:sub>
                        <m:r>
                          <a:rPr lang="en-US" sz="2000" b="0" i="1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sub>
                    </m:sSub>
                  </m:oMath>
                </a14:m>
                <a:r>
                  <a:rPr lang="en-US" sz="2000" dirty="0">
                    <a:solidFill>
                      <a:schemeClr val="tx1"/>
                    </a:solidFill>
                  </a:rPr>
                  <a:t> …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000" i="1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b="0" i="1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  <m:sub>
                        <m:r>
                          <a:rPr lang="en-US" sz="2000" b="0" i="1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𝑘</m:t>
                        </m:r>
                      </m:sub>
                    </m:sSub>
                  </m:oMath>
                </a14:m>
                <a:r>
                  <a:rPr lang="en-US" sz="2000" dirty="0">
                    <a:solidFill>
                      <a:schemeClr val="tx1"/>
                    </a:solidFill>
                  </a:rPr>
                  <a:t> where  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000" i="1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b="0" i="1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  <m:sub>
                        <m:r>
                          <a:rPr lang="en-US" sz="2000" b="0" i="1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r>
                      <a:rPr lang="en-US" sz="2000" b="0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sz="2000" b="0" i="1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 </m:t>
                    </m:r>
                    <m:sSub>
                      <m:sSubPr>
                        <m:ctrlPr>
                          <a:rPr lang="en-US" sz="2000" i="1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b="0" i="1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  <m:sub>
                        <m:r>
                          <a:rPr lang="en-US" sz="2000" b="0" i="1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en-US" sz="2000" b="0" i="1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+1</m:t>
                        </m:r>
                      </m:sub>
                    </m:sSub>
                  </m:oMath>
                </a14:m>
                <a:r>
                  <a:rPr lang="en-US" sz="2000" dirty="0">
                    <a:solidFill>
                      <a:schemeClr val="tx1"/>
                    </a:solidFill>
                  </a:rPr>
                  <a:t>) ∈ E  for  </a:t>
                </a:r>
                <a:r>
                  <a:rPr lang="en-US" sz="2000" i="1" dirty="0">
                    <a:solidFill>
                      <a:schemeClr val="tx1"/>
                    </a:solidFill>
                  </a:rPr>
                  <a:t>1</a:t>
                </a:r>
                <a:r>
                  <a:rPr lang="en-US" sz="2000" dirty="0">
                    <a:solidFill>
                      <a:schemeClr val="tx1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US" sz="2000" b="0" i="1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≤ </m:t>
                    </m:r>
                    <m:r>
                      <a:rPr lang="en-US" sz="2000" b="0" i="1" dirty="0" err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𝑖</m:t>
                    </m:r>
                    <m:r>
                      <a:rPr lang="en-US" sz="2000" b="0" i="1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 &lt;</m:t>
                    </m:r>
                    <m:r>
                      <a:rPr lang="en-US" sz="2000" b="0" i="1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𝑘</m:t>
                    </m:r>
                  </m:oMath>
                </a14:m>
                <a:endParaRPr lang="en-US" sz="2000" dirty="0">
                  <a:solidFill>
                    <a:schemeClr val="tx1"/>
                  </a:solidFill>
                </a:endParaRPr>
              </a:p>
              <a:p>
                <a:pPr marL="452628" indent="-342900">
                  <a:lnSpc>
                    <a:spcPct val="100000"/>
                  </a:lnSpc>
                  <a:spcBef>
                    <a:spcPts val="0"/>
                  </a:spcBef>
                  <a:spcAft>
                    <a:spcPts val="600"/>
                  </a:spcAft>
                </a:pPr>
                <a:r>
                  <a:rPr lang="en-US" sz="2400" dirty="0">
                    <a:solidFill>
                      <a:schemeClr val="tx1"/>
                    </a:solidFill>
                  </a:rPr>
                  <a:t>Path Length</a:t>
                </a:r>
                <a:endParaRPr lang="en-US" sz="2400" dirty="0"/>
              </a:p>
              <a:p>
                <a:pPr marL="909828" lvl="1" indent="-342900">
                  <a:lnSpc>
                    <a:spcPct val="100000"/>
                  </a:lnSpc>
                  <a:spcBef>
                    <a:spcPts val="0"/>
                  </a:spcBef>
                  <a:spcAft>
                    <a:spcPts val="600"/>
                  </a:spcAft>
                </a:pPr>
                <a14:m>
                  <m:oMath xmlns:m="http://schemas.openxmlformats.org/officeDocument/2006/math">
                    <m:r>
                      <a:rPr lang="en-US" sz="2000" b="0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𝑘</m:t>
                    </m:r>
                    <m:r>
                      <a:rPr lang="en-US" sz="2000" b="0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−1 </m:t>
                    </m:r>
                  </m:oMath>
                </a14:m>
                <a:r>
                  <a:rPr lang="en-US" sz="2000" dirty="0">
                    <a:solidFill>
                      <a:schemeClr val="tx1"/>
                    </a:solidFill>
                  </a:rPr>
                  <a:t>, the number of edges in the path</a:t>
                </a:r>
              </a:p>
              <a:p>
                <a:pPr marL="909828" lvl="1" indent="-342900">
                  <a:lnSpc>
                    <a:spcPct val="100000"/>
                  </a:lnSpc>
                  <a:spcBef>
                    <a:spcPts val="0"/>
                  </a:spcBef>
                  <a:spcAft>
                    <a:spcPts val="600"/>
                  </a:spcAft>
                </a:pPr>
                <a:r>
                  <a:rPr lang="en-US" sz="2000" dirty="0">
                    <a:solidFill>
                      <a:schemeClr val="tx1"/>
                    </a:solidFill>
                  </a:rPr>
                  <a:t>Every vertex has a path of length 0 to itself</a:t>
                </a:r>
              </a:p>
              <a:p>
                <a:pPr marL="909828" lvl="1" indent="-342900">
                  <a:lnSpc>
                    <a:spcPct val="100000"/>
                  </a:lnSpc>
                  <a:spcBef>
                    <a:spcPts val="0"/>
                  </a:spcBef>
                  <a:spcAft>
                    <a:spcPts val="600"/>
                  </a:spcAft>
                </a:pPr>
                <a:r>
                  <a:rPr lang="en-US" sz="2000" dirty="0">
                    <a:solidFill>
                      <a:schemeClr val="tx1"/>
                    </a:solidFill>
                  </a:rPr>
                  <a:t>This is not the same as </a:t>
                </a:r>
                <a:r>
                  <a:rPr lang="en-US" sz="2000" i="1" dirty="0">
                    <a:solidFill>
                      <a:schemeClr val="tx1"/>
                    </a:solidFill>
                  </a:rPr>
                  <a:t>(</a:t>
                </a:r>
                <a:r>
                  <a:rPr lang="en-US" sz="2000" i="1" dirty="0" err="1">
                    <a:solidFill>
                      <a:schemeClr val="tx1"/>
                    </a:solidFill>
                  </a:rPr>
                  <a:t>b,b</a:t>
                </a:r>
                <a:r>
                  <a:rPr lang="en-US" sz="2000" i="1" dirty="0">
                    <a:solidFill>
                      <a:schemeClr val="tx1"/>
                    </a:solidFill>
                  </a:rPr>
                  <a:t>) ∈ E</a:t>
                </a:r>
              </a:p>
            </p:txBody>
          </p:sp>
        </mc:Choice>
        <mc:Fallback>
          <p:sp>
            <p:nvSpPr>
              <p:cNvPr id="2" name="Content Placeholder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71193" y="1219200"/>
                <a:ext cx="8229600" cy="4983162"/>
              </a:xfrm>
              <a:blipFill>
                <a:blip r:embed="rId2"/>
                <a:stretch>
                  <a:fillRect t="-101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TextBox 5"/>
          <p:cNvSpPr txBox="1"/>
          <p:nvPr/>
        </p:nvSpPr>
        <p:spPr>
          <a:xfrm>
            <a:off x="3309876" y="4855281"/>
            <a:ext cx="3328766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2400"/>
              </a:spcBef>
            </a:pPr>
            <a:r>
              <a:rPr lang="en-US" sz="2000" dirty="0"/>
              <a:t>Here 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(b, b) ∈ E</a:t>
            </a:r>
            <a:endParaRPr lang="en-US" sz="2000" dirty="0"/>
          </a:p>
          <a:p>
            <a:pPr>
              <a:spcBef>
                <a:spcPts val="600"/>
              </a:spcBef>
            </a:pPr>
            <a:r>
              <a:rPr lang="en-US" sz="2000" dirty="0"/>
              <a:t>So there is a path </a:t>
            </a:r>
            <a:r>
              <a:rPr lang="en-US" sz="2000" dirty="0">
                <a:solidFill>
                  <a:srgbClr val="C00000"/>
                </a:solidFill>
              </a:rPr>
              <a:t>b to b </a:t>
            </a:r>
          </a:p>
          <a:p>
            <a:pPr>
              <a:spcBef>
                <a:spcPts val="600"/>
              </a:spcBef>
            </a:pPr>
            <a:r>
              <a:rPr lang="en-US" sz="2000" dirty="0"/>
              <a:t>that has </a:t>
            </a:r>
            <a:r>
              <a:rPr lang="en-US" sz="2000" dirty="0">
                <a:solidFill>
                  <a:srgbClr val="C00000"/>
                </a:solidFill>
              </a:rPr>
              <a:t>length 1</a:t>
            </a:r>
          </a:p>
        </p:txBody>
      </p:sp>
      <p:grpSp>
        <p:nvGrpSpPr>
          <p:cNvPr id="4" name="Group 3"/>
          <p:cNvGrpSpPr/>
          <p:nvPr/>
        </p:nvGrpSpPr>
        <p:grpSpPr>
          <a:xfrm>
            <a:off x="6391363" y="4343400"/>
            <a:ext cx="2309430" cy="2138630"/>
            <a:chOff x="5615370" y="4123569"/>
            <a:chExt cx="2309430" cy="2138630"/>
          </a:xfrm>
        </p:grpSpPr>
        <p:sp>
          <p:nvSpPr>
            <p:cNvPr id="9" name="Oval 8"/>
            <p:cNvSpPr/>
            <p:nvPr/>
          </p:nvSpPr>
          <p:spPr>
            <a:xfrm>
              <a:off x="6591300" y="4499521"/>
              <a:ext cx="457200" cy="457200"/>
            </a:xfrm>
            <a:prstGeom prst="ellipse">
              <a:avLst/>
            </a:prstGeom>
            <a:solidFill>
              <a:schemeClr val="tx2">
                <a:lumMod val="40000"/>
                <a:lumOff val="60000"/>
                <a:alpha val="45000"/>
              </a:schemeClr>
            </a:solidFill>
            <a:ln w="254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Oval 9"/>
            <p:cNvSpPr/>
            <p:nvPr/>
          </p:nvSpPr>
          <p:spPr>
            <a:xfrm>
              <a:off x="5615370" y="5804999"/>
              <a:ext cx="457200" cy="457200"/>
            </a:xfrm>
            <a:prstGeom prst="ellipse">
              <a:avLst/>
            </a:prstGeom>
            <a:solidFill>
              <a:schemeClr val="tx2">
                <a:lumMod val="40000"/>
                <a:lumOff val="60000"/>
                <a:alpha val="45000"/>
              </a:schemeClr>
            </a:solidFill>
            <a:ln w="254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Oval 10"/>
            <p:cNvSpPr/>
            <p:nvPr/>
          </p:nvSpPr>
          <p:spPr>
            <a:xfrm>
              <a:off x="7467600" y="5804999"/>
              <a:ext cx="457200" cy="457200"/>
            </a:xfrm>
            <a:prstGeom prst="ellipse">
              <a:avLst/>
            </a:prstGeom>
            <a:solidFill>
              <a:schemeClr val="tx2">
                <a:lumMod val="40000"/>
                <a:lumOff val="60000"/>
                <a:alpha val="45000"/>
              </a:schemeClr>
            </a:solidFill>
            <a:ln w="254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3" name="Straight Arrow Connector 12"/>
            <p:cNvCxnSpPr>
              <a:endCxn id="9" idx="5"/>
            </p:cNvCxnSpPr>
            <p:nvPr/>
          </p:nvCxnSpPr>
          <p:spPr>
            <a:xfrm flipH="1" flipV="1">
              <a:off x="6981545" y="4889766"/>
              <a:ext cx="642204" cy="951790"/>
            </a:xfrm>
            <a:prstGeom prst="straightConnector1">
              <a:avLst/>
            </a:prstGeom>
            <a:ln w="50800">
              <a:solidFill>
                <a:schemeClr val="accent4">
                  <a:lumMod val="75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Arrow Connector 13"/>
            <p:cNvCxnSpPr>
              <a:endCxn id="10" idx="7"/>
            </p:cNvCxnSpPr>
            <p:nvPr/>
          </p:nvCxnSpPr>
          <p:spPr>
            <a:xfrm flipH="1">
              <a:off x="6005615" y="4918983"/>
              <a:ext cx="689997" cy="952971"/>
            </a:xfrm>
            <a:prstGeom prst="straightConnector1">
              <a:avLst/>
            </a:prstGeom>
            <a:ln w="50800">
              <a:solidFill>
                <a:schemeClr val="accent4">
                  <a:lumMod val="75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" name="TextBox 15"/>
            <p:cNvSpPr txBox="1"/>
            <p:nvPr/>
          </p:nvSpPr>
          <p:spPr>
            <a:xfrm>
              <a:off x="6662321" y="4588785"/>
              <a:ext cx="3048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b</a:t>
              </a:r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7543800" y="5887480"/>
              <a:ext cx="3048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d</a:t>
              </a:r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5695950" y="5857888"/>
              <a:ext cx="3048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c</a:t>
              </a:r>
            </a:p>
          </p:txBody>
        </p:sp>
        <p:cxnSp>
          <p:nvCxnSpPr>
            <p:cNvPr id="19" name="Straight Arrow Connector 18"/>
            <p:cNvCxnSpPr>
              <a:endCxn id="11" idx="2"/>
            </p:cNvCxnSpPr>
            <p:nvPr/>
          </p:nvCxnSpPr>
          <p:spPr>
            <a:xfrm>
              <a:off x="6072570" y="6033599"/>
              <a:ext cx="1395030" cy="0"/>
            </a:xfrm>
            <a:prstGeom prst="straightConnector1">
              <a:avLst/>
            </a:prstGeom>
            <a:ln w="50800">
              <a:solidFill>
                <a:schemeClr val="accent4">
                  <a:lumMod val="75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" name="Freeform 2"/>
            <p:cNvSpPr/>
            <p:nvPr/>
          </p:nvSpPr>
          <p:spPr>
            <a:xfrm flipH="1">
              <a:off x="5843970" y="4123569"/>
              <a:ext cx="906077" cy="630315"/>
            </a:xfrm>
            <a:custGeom>
              <a:avLst/>
              <a:gdLst>
                <a:gd name="connsiteX0" fmla="*/ 0 w 941033"/>
                <a:gd name="connsiteY0" fmla="*/ 381740 h 630315"/>
                <a:gd name="connsiteX1" fmla="*/ 26633 w 941033"/>
                <a:gd name="connsiteY1" fmla="*/ 284086 h 630315"/>
                <a:gd name="connsiteX2" fmla="*/ 44389 w 941033"/>
                <a:gd name="connsiteY2" fmla="*/ 257453 h 630315"/>
                <a:gd name="connsiteX3" fmla="*/ 62144 w 941033"/>
                <a:gd name="connsiteY3" fmla="*/ 204187 h 630315"/>
                <a:gd name="connsiteX4" fmla="*/ 79899 w 941033"/>
                <a:gd name="connsiteY4" fmla="*/ 177554 h 630315"/>
                <a:gd name="connsiteX5" fmla="*/ 124288 w 941033"/>
                <a:gd name="connsiteY5" fmla="*/ 106532 h 630315"/>
                <a:gd name="connsiteX6" fmla="*/ 133165 w 941033"/>
                <a:gd name="connsiteY6" fmla="*/ 79899 h 630315"/>
                <a:gd name="connsiteX7" fmla="*/ 159798 w 941033"/>
                <a:gd name="connsiteY7" fmla="*/ 62144 h 630315"/>
                <a:gd name="connsiteX8" fmla="*/ 204187 w 941033"/>
                <a:gd name="connsiteY8" fmla="*/ 35511 h 630315"/>
                <a:gd name="connsiteX9" fmla="*/ 230820 w 941033"/>
                <a:gd name="connsiteY9" fmla="*/ 17756 h 630315"/>
                <a:gd name="connsiteX10" fmla="*/ 319596 w 941033"/>
                <a:gd name="connsiteY10" fmla="*/ 0 h 630315"/>
                <a:gd name="connsiteX11" fmla="*/ 461639 w 941033"/>
                <a:gd name="connsiteY11" fmla="*/ 8878 h 630315"/>
                <a:gd name="connsiteX12" fmla="*/ 523783 w 941033"/>
                <a:gd name="connsiteY12" fmla="*/ 17756 h 630315"/>
                <a:gd name="connsiteX13" fmla="*/ 550416 w 941033"/>
                <a:gd name="connsiteY13" fmla="*/ 26633 h 630315"/>
                <a:gd name="connsiteX14" fmla="*/ 630315 w 941033"/>
                <a:gd name="connsiteY14" fmla="*/ 35511 h 630315"/>
                <a:gd name="connsiteX15" fmla="*/ 692458 w 941033"/>
                <a:gd name="connsiteY15" fmla="*/ 53266 h 630315"/>
                <a:gd name="connsiteX16" fmla="*/ 719091 w 941033"/>
                <a:gd name="connsiteY16" fmla="*/ 62144 h 630315"/>
                <a:gd name="connsiteX17" fmla="*/ 816746 w 941033"/>
                <a:gd name="connsiteY17" fmla="*/ 142043 h 630315"/>
                <a:gd name="connsiteX18" fmla="*/ 834501 w 941033"/>
                <a:gd name="connsiteY18" fmla="*/ 168676 h 630315"/>
                <a:gd name="connsiteX19" fmla="*/ 861134 w 941033"/>
                <a:gd name="connsiteY19" fmla="*/ 195309 h 630315"/>
                <a:gd name="connsiteX20" fmla="*/ 878890 w 941033"/>
                <a:gd name="connsiteY20" fmla="*/ 230820 h 630315"/>
                <a:gd name="connsiteX21" fmla="*/ 887767 w 941033"/>
                <a:gd name="connsiteY21" fmla="*/ 257453 h 630315"/>
                <a:gd name="connsiteX22" fmla="*/ 914400 w 941033"/>
                <a:gd name="connsiteY22" fmla="*/ 275208 h 630315"/>
                <a:gd name="connsiteX23" fmla="*/ 932156 w 941033"/>
                <a:gd name="connsiteY23" fmla="*/ 328474 h 630315"/>
                <a:gd name="connsiteX24" fmla="*/ 941033 w 941033"/>
                <a:gd name="connsiteY24" fmla="*/ 355107 h 630315"/>
                <a:gd name="connsiteX25" fmla="*/ 932156 w 941033"/>
                <a:gd name="connsiteY25" fmla="*/ 452761 h 630315"/>
                <a:gd name="connsiteX26" fmla="*/ 914400 w 941033"/>
                <a:gd name="connsiteY26" fmla="*/ 479394 h 630315"/>
                <a:gd name="connsiteX27" fmla="*/ 905523 w 941033"/>
                <a:gd name="connsiteY27" fmla="*/ 506027 h 630315"/>
                <a:gd name="connsiteX28" fmla="*/ 878890 w 941033"/>
                <a:gd name="connsiteY28" fmla="*/ 523783 h 630315"/>
                <a:gd name="connsiteX29" fmla="*/ 861134 w 941033"/>
                <a:gd name="connsiteY29" fmla="*/ 541538 h 630315"/>
                <a:gd name="connsiteX30" fmla="*/ 834501 w 941033"/>
                <a:gd name="connsiteY30" fmla="*/ 550416 h 630315"/>
                <a:gd name="connsiteX31" fmla="*/ 807868 w 941033"/>
                <a:gd name="connsiteY31" fmla="*/ 568171 h 630315"/>
                <a:gd name="connsiteX32" fmla="*/ 754602 w 941033"/>
                <a:gd name="connsiteY32" fmla="*/ 585926 h 630315"/>
                <a:gd name="connsiteX33" fmla="*/ 736847 w 941033"/>
                <a:gd name="connsiteY33" fmla="*/ 603682 h 630315"/>
                <a:gd name="connsiteX34" fmla="*/ 612559 w 941033"/>
                <a:gd name="connsiteY34" fmla="*/ 630315 h 630315"/>
                <a:gd name="connsiteX35" fmla="*/ 177554 w 941033"/>
                <a:gd name="connsiteY35" fmla="*/ 621437 h 6303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</a:cxnLst>
              <a:rect l="l" t="t" r="r" b="b"/>
              <a:pathLst>
                <a:path w="941033" h="630315">
                  <a:moveTo>
                    <a:pt x="0" y="381740"/>
                  </a:moveTo>
                  <a:cubicBezTo>
                    <a:pt x="4764" y="357920"/>
                    <a:pt x="13762" y="303392"/>
                    <a:pt x="26633" y="284086"/>
                  </a:cubicBezTo>
                  <a:lnTo>
                    <a:pt x="44389" y="257453"/>
                  </a:lnTo>
                  <a:cubicBezTo>
                    <a:pt x="50307" y="239698"/>
                    <a:pt x="51763" y="219760"/>
                    <a:pt x="62144" y="204187"/>
                  </a:cubicBezTo>
                  <a:cubicBezTo>
                    <a:pt x="68062" y="195309"/>
                    <a:pt x="75566" y="187304"/>
                    <a:pt x="79899" y="177554"/>
                  </a:cubicBezTo>
                  <a:cubicBezTo>
                    <a:pt x="111037" y="107494"/>
                    <a:pt x="76377" y="138474"/>
                    <a:pt x="124288" y="106532"/>
                  </a:cubicBezTo>
                  <a:cubicBezTo>
                    <a:pt x="127247" y="97654"/>
                    <a:pt x="127319" y="87206"/>
                    <a:pt x="133165" y="79899"/>
                  </a:cubicBezTo>
                  <a:cubicBezTo>
                    <a:pt x="139830" y="71567"/>
                    <a:pt x="151466" y="68809"/>
                    <a:pt x="159798" y="62144"/>
                  </a:cubicBezTo>
                  <a:cubicBezTo>
                    <a:pt x="217599" y="15905"/>
                    <a:pt x="132240" y="71484"/>
                    <a:pt x="204187" y="35511"/>
                  </a:cubicBezTo>
                  <a:cubicBezTo>
                    <a:pt x="213730" y="30739"/>
                    <a:pt x="221277" y="22528"/>
                    <a:pt x="230820" y="17756"/>
                  </a:cubicBezTo>
                  <a:cubicBezTo>
                    <a:pt x="255613" y="5360"/>
                    <a:pt x="296692" y="3272"/>
                    <a:pt x="319596" y="0"/>
                  </a:cubicBezTo>
                  <a:cubicBezTo>
                    <a:pt x="366944" y="2959"/>
                    <a:pt x="414377" y="4768"/>
                    <a:pt x="461639" y="8878"/>
                  </a:cubicBezTo>
                  <a:cubicBezTo>
                    <a:pt x="482485" y="10691"/>
                    <a:pt x="503264" y="13652"/>
                    <a:pt x="523783" y="17756"/>
                  </a:cubicBezTo>
                  <a:cubicBezTo>
                    <a:pt x="532959" y="19591"/>
                    <a:pt x="541186" y="25095"/>
                    <a:pt x="550416" y="26633"/>
                  </a:cubicBezTo>
                  <a:cubicBezTo>
                    <a:pt x="576848" y="31038"/>
                    <a:pt x="603682" y="32552"/>
                    <a:pt x="630315" y="35511"/>
                  </a:cubicBezTo>
                  <a:cubicBezTo>
                    <a:pt x="694172" y="56798"/>
                    <a:pt x="614427" y="30972"/>
                    <a:pt x="692458" y="53266"/>
                  </a:cubicBezTo>
                  <a:cubicBezTo>
                    <a:pt x="701456" y="55837"/>
                    <a:pt x="710911" y="57599"/>
                    <a:pt x="719091" y="62144"/>
                  </a:cubicBezTo>
                  <a:cubicBezTo>
                    <a:pt x="749338" y="78948"/>
                    <a:pt x="796912" y="112291"/>
                    <a:pt x="816746" y="142043"/>
                  </a:cubicBezTo>
                  <a:cubicBezTo>
                    <a:pt x="822664" y="150921"/>
                    <a:pt x="827671" y="160479"/>
                    <a:pt x="834501" y="168676"/>
                  </a:cubicBezTo>
                  <a:cubicBezTo>
                    <a:pt x="842538" y="178321"/>
                    <a:pt x="853837" y="185093"/>
                    <a:pt x="861134" y="195309"/>
                  </a:cubicBezTo>
                  <a:cubicBezTo>
                    <a:pt x="868826" y="206078"/>
                    <a:pt x="873677" y="218656"/>
                    <a:pt x="878890" y="230820"/>
                  </a:cubicBezTo>
                  <a:cubicBezTo>
                    <a:pt x="882576" y="239421"/>
                    <a:pt x="881921" y="250146"/>
                    <a:pt x="887767" y="257453"/>
                  </a:cubicBezTo>
                  <a:cubicBezTo>
                    <a:pt x="894432" y="265785"/>
                    <a:pt x="905522" y="269290"/>
                    <a:pt x="914400" y="275208"/>
                  </a:cubicBezTo>
                  <a:lnTo>
                    <a:pt x="932156" y="328474"/>
                  </a:lnTo>
                  <a:lnTo>
                    <a:pt x="941033" y="355107"/>
                  </a:lnTo>
                  <a:cubicBezTo>
                    <a:pt x="938074" y="387658"/>
                    <a:pt x="939005" y="420801"/>
                    <a:pt x="932156" y="452761"/>
                  </a:cubicBezTo>
                  <a:cubicBezTo>
                    <a:pt x="929920" y="463194"/>
                    <a:pt x="919172" y="469851"/>
                    <a:pt x="914400" y="479394"/>
                  </a:cubicBezTo>
                  <a:cubicBezTo>
                    <a:pt x="910215" y="487764"/>
                    <a:pt x="911369" y="498720"/>
                    <a:pt x="905523" y="506027"/>
                  </a:cubicBezTo>
                  <a:cubicBezTo>
                    <a:pt x="898858" y="514359"/>
                    <a:pt x="887222" y="517118"/>
                    <a:pt x="878890" y="523783"/>
                  </a:cubicBezTo>
                  <a:cubicBezTo>
                    <a:pt x="872354" y="529012"/>
                    <a:pt x="868311" y="537232"/>
                    <a:pt x="861134" y="541538"/>
                  </a:cubicBezTo>
                  <a:cubicBezTo>
                    <a:pt x="853110" y="546353"/>
                    <a:pt x="842871" y="546231"/>
                    <a:pt x="834501" y="550416"/>
                  </a:cubicBezTo>
                  <a:cubicBezTo>
                    <a:pt x="824958" y="555188"/>
                    <a:pt x="817618" y="563838"/>
                    <a:pt x="807868" y="568171"/>
                  </a:cubicBezTo>
                  <a:cubicBezTo>
                    <a:pt x="790765" y="575772"/>
                    <a:pt x="754602" y="585926"/>
                    <a:pt x="754602" y="585926"/>
                  </a:cubicBezTo>
                  <a:cubicBezTo>
                    <a:pt x="748684" y="591845"/>
                    <a:pt x="744333" y="599939"/>
                    <a:pt x="736847" y="603682"/>
                  </a:cubicBezTo>
                  <a:cubicBezTo>
                    <a:pt x="694683" y="624764"/>
                    <a:pt x="659147" y="624491"/>
                    <a:pt x="612559" y="630315"/>
                  </a:cubicBezTo>
                  <a:cubicBezTo>
                    <a:pt x="224908" y="620860"/>
                    <a:pt x="369939" y="621437"/>
                    <a:pt x="177554" y="621437"/>
                  </a:cubicBezTo>
                </a:path>
              </a:pathLst>
            </a:custGeom>
            <a:noFill/>
            <a:ln w="50800" cmpd="sng">
              <a:solidFill>
                <a:srgbClr val="FF0000"/>
              </a:solidFill>
              <a:tailEnd type="triangle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1017772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000"/>
                            </p:stCondLst>
                            <p:childTnLst>
                              <p:par>
                                <p:cTn id="31" presetID="22" presetClass="entr" presetSubtype="8" fill="hold" grpId="0" nodeType="afterEffect">
                                  <p:stCondLst>
                                    <p:cond delay="7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  <p:bldP spid="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Simple Cycle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" name="Content Placeholder 1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1329208"/>
                <a:ext cx="8229600" cy="4983162"/>
              </a:xfrm>
            </p:spPr>
            <p:txBody>
              <a:bodyPr>
                <a:normAutofit/>
              </a:bodyPr>
              <a:lstStyle/>
              <a:p>
                <a:pPr marL="452628" indent="-342900">
                  <a:lnSpc>
                    <a:spcPct val="100000"/>
                  </a:lnSpc>
                  <a:spcBef>
                    <a:spcPts val="0"/>
                  </a:spcBef>
                </a:pPr>
                <a:r>
                  <a:rPr lang="en-US" sz="2400" dirty="0">
                    <a:solidFill>
                      <a:schemeClr val="tx1"/>
                    </a:solidFill>
                  </a:rPr>
                  <a:t>Simple Path</a:t>
                </a:r>
              </a:p>
              <a:p>
                <a:pPr marL="909828" lvl="1" indent="-342900">
                  <a:lnSpc>
                    <a:spcPct val="100000"/>
                  </a:lnSpc>
                  <a:spcBef>
                    <a:spcPts val="0"/>
                  </a:spcBef>
                </a:pPr>
                <a:r>
                  <a:rPr lang="en-US" sz="2000" dirty="0">
                    <a:solidFill>
                      <a:schemeClr val="tx1"/>
                    </a:solidFill>
                  </a:rPr>
                  <a:t>Sequence of vertices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000" i="1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b="0" i="1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  <m:sub>
                        <m:r>
                          <a:rPr lang="en-US" sz="2000" b="0" i="1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sz="2000" b="0" i="1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 </m:t>
                    </m:r>
                    <m:sSub>
                      <m:sSubPr>
                        <m:ctrlPr>
                          <a:rPr lang="en-US" sz="2000" i="1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b="0" i="1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  <m:sub>
                        <m:r>
                          <a:rPr lang="en-US" sz="2000" b="0" i="1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sSub>
                      <m:sSubPr>
                        <m:ctrlPr>
                          <a:rPr lang="en-US" sz="2000" i="1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b="0" i="1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2000" b="0" i="1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  <m:sub>
                        <m:r>
                          <a:rPr lang="en-US" sz="2000" b="0" i="1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sub>
                    </m:sSub>
                  </m:oMath>
                </a14:m>
                <a:r>
                  <a:rPr lang="en-US" sz="2000" dirty="0">
                    <a:solidFill>
                      <a:schemeClr val="tx1"/>
                    </a:solidFill>
                  </a:rPr>
                  <a:t> …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000" i="1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b="0" i="1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  <m:sub>
                        <m:r>
                          <a:rPr lang="en-US" sz="2000" b="0" i="1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𝑘</m:t>
                        </m:r>
                      </m:sub>
                    </m:sSub>
                  </m:oMath>
                </a14:m>
                <a:r>
                  <a:rPr lang="en-US" sz="2000" dirty="0">
                    <a:solidFill>
                      <a:schemeClr val="tx1"/>
                    </a:solidFill>
                  </a:rPr>
                  <a:t> where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000" i="1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b="0" i="1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  <m:sub>
                        <m:r>
                          <a:rPr lang="en-US" sz="2000" b="0" i="1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𝑗</m:t>
                        </m:r>
                      </m:sub>
                    </m:sSub>
                    <m:r>
                      <a:rPr lang="en-US" sz="2000" b="0" i="1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≠</m:t>
                    </m:r>
                    <m:sSub>
                      <m:sSubPr>
                        <m:ctrlPr>
                          <a:rPr lang="en-US" sz="2000" i="1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b="0" i="1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  <m:sub>
                        <m:r>
                          <a:rPr lang="en-US" sz="2000" b="0" i="1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en-US" sz="2000" dirty="0">
                    <a:solidFill>
                      <a:schemeClr val="tx1"/>
                    </a:solidFill>
                  </a:rPr>
                  <a:t> for distinct </a:t>
                </a:r>
                <a:r>
                  <a:rPr lang="en-US" sz="2000" i="1" dirty="0" err="1">
                    <a:solidFill>
                      <a:schemeClr val="tx1"/>
                    </a:solidFill>
                  </a:rPr>
                  <a:t>i</a:t>
                </a:r>
                <a:r>
                  <a:rPr lang="en-US" sz="2000" i="1" dirty="0">
                    <a:solidFill>
                      <a:schemeClr val="tx1"/>
                    </a:solidFill>
                  </a:rPr>
                  <a:t>, j  </a:t>
                </a:r>
                <a:r>
                  <a:rPr lang="en-US" sz="2000" dirty="0">
                    <a:solidFill>
                      <a:schemeClr val="tx1"/>
                    </a:solidFill>
                  </a:rPr>
                  <a:t>(except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000" i="1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b="0" i="1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  <m:sub>
                        <m:r>
                          <a:rPr lang="en-US" sz="2000" b="0" i="1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sz="2000" b="0" i="1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sz="2000" i="1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b="0" i="1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  <m:sub>
                        <m:r>
                          <a:rPr lang="en-US" sz="2000" b="0" i="1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𝑘</m:t>
                        </m:r>
                      </m:sub>
                    </m:sSub>
                  </m:oMath>
                </a14:m>
                <a:r>
                  <a:rPr lang="en-US" sz="2000" dirty="0">
                    <a:solidFill>
                      <a:schemeClr val="tx1"/>
                    </a:solidFill>
                  </a:rPr>
                  <a:t> is ok)</a:t>
                </a:r>
              </a:p>
              <a:p>
                <a:pPr marL="909828" lvl="1" indent="-342900">
                  <a:lnSpc>
                    <a:spcPct val="100000"/>
                  </a:lnSpc>
                  <a:spcBef>
                    <a:spcPts val="0"/>
                  </a:spcBef>
                </a:pPr>
                <a:r>
                  <a:rPr lang="en-US" sz="2000" dirty="0"/>
                  <a:t>a, b, d             is simple path</a:t>
                </a:r>
              </a:p>
              <a:p>
                <a:pPr marL="909828" lvl="1" indent="-342900">
                  <a:lnSpc>
                    <a:spcPct val="100000"/>
                  </a:lnSpc>
                  <a:spcBef>
                    <a:spcPts val="0"/>
                  </a:spcBef>
                </a:pPr>
                <a:r>
                  <a:rPr lang="en-US" sz="2000" dirty="0"/>
                  <a:t>a, b, d, a        is simple path</a:t>
                </a:r>
              </a:p>
              <a:p>
                <a:pPr marL="909828" lvl="1" indent="-342900">
                  <a:lnSpc>
                    <a:spcPct val="100000"/>
                  </a:lnSpc>
                  <a:spcBef>
                    <a:spcPts val="0"/>
                  </a:spcBef>
                </a:pPr>
                <a:r>
                  <a:rPr lang="en-US" sz="2000" dirty="0"/>
                  <a:t>a, b, d, a, c   is </a:t>
                </a:r>
                <a:r>
                  <a:rPr lang="en-US" sz="2000" i="1" dirty="0"/>
                  <a:t>not </a:t>
                </a:r>
                <a:r>
                  <a:rPr lang="en-US" sz="2000" dirty="0"/>
                  <a:t>simple </a:t>
                </a:r>
              </a:p>
              <a:p>
                <a:pPr marL="909828" lvl="1" indent="-342900">
                  <a:lnSpc>
                    <a:spcPct val="100000"/>
                  </a:lnSpc>
                  <a:spcBef>
                    <a:spcPts val="0"/>
                  </a:spcBef>
                </a:pPr>
                <a:r>
                  <a:rPr lang="en-US" sz="2000" dirty="0"/>
                  <a:t>a, c                  is simple</a:t>
                </a:r>
              </a:p>
              <a:p>
                <a:pPr marL="452628" indent="-342900">
                  <a:lnSpc>
                    <a:spcPct val="100000"/>
                  </a:lnSpc>
                  <a:spcBef>
                    <a:spcPts val="0"/>
                  </a:spcBef>
                </a:pPr>
                <a:r>
                  <a:rPr lang="en-US" dirty="0">
                    <a:solidFill>
                      <a:schemeClr val="tx1"/>
                    </a:solidFill>
                  </a:rPr>
                  <a:t>Cycle </a:t>
                </a:r>
                <a:r>
                  <a:rPr lang="en-US" sz="2400" dirty="0">
                    <a:solidFill>
                      <a:schemeClr val="tx1"/>
                    </a:solidFill>
                  </a:rPr>
                  <a:t>(in digraph)</a:t>
                </a:r>
              </a:p>
              <a:p>
                <a:pPr marL="909828" lvl="1" indent="-342900">
                  <a:lnSpc>
                    <a:spcPct val="100000"/>
                  </a:lnSpc>
                  <a:spcBef>
                    <a:spcPts val="0"/>
                  </a:spcBef>
                </a:pPr>
                <a:r>
                  <a:rPr lang="en-US" sz="2000" dirty="0"/>
                  <a:t>P</a:t>
                </a:r>
                <a:r>
                  <a:rPr lang="en-US" sz="2000" dirty="0">
                    <a:solidFill>
                      <a:schemeClr val="tx1"/>
                    </a:solidFill>
                  </a:rPr>
                  <a:t>ath of length ≥ 1 where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000" i="1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b="0" i="1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  <m:sub>
                        <m:r>
                          <a:rPr lang="en-US" sz="2000" b="0" i="1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sz="2000" b="0" i="1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sz="2000" i="1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b="0" i="1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  <m:sub>
                        <m:r>
                          <a:rPr lang="en-US" sz="2000" b="0" i="1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𝑘</m:t>
                        </m:r>
                      </m:sub>
                    </m:sSub>
                  </m:oMath>
                </a14:m>
                <a:endParaRPr lang="en-US" sz="2000" dirty="0">
                  <a:solidFill>
                    <a:schemeClr val="tx1"/>
                  </a:solidFill>
                </a:endParaRPr>
              </a:p>
              <a:p>
                <a:pPr marL="909828" lvl="1" indent="-342900">
                  <a:lnSpc>
                    <a:spcPct val="100000"/>
                  </a:lnSpc>
                  <a:spcBef>
                    <a:spcPts val="0"/>
                  </a:spcBef>
                </a:pPr>
                <a:r>
                  <a:rPr lang="en-US" sz="2000" dirty="0"/>
                  <a:t>S</a:t>
                </a:r>
                <a:r>
                  <a:rPr lang="en-US" sz="2000" dirty="0">
                    <a:solidFill>
                      <a:schemeClr val="tx1"/>
                    </a:solidFill>
                  </a:rPr>
                  <a:t>tarts and ends on same node</a:t>
                </a:r>
              </a:p>
              <a:p>
                <a:pPr marL="909828" lvl="1" indent="-342900">
                  <a:lnSpc>
                    <a:spcPct val="100000"/>
                  </a:lnSpc>
                  <a:spcBef>
                    <a:spcPts val="0"/>
                  </a:spcBef>
                </a:pPr>
                <a:r>
                  <a:rPr lang="en-US" sz="2000" dirty="0">
                    <a:solidFill>
                      <a:schemeClr val="tx1"/>
                    </a:solidFill>
                  </a:rPr>
                  <a:t>a, b, d, a              is a cycle (simple cycle, length 3)</a:t>
                </a:r>
              </a:p>
              <a:p>
                <a:pPr marL="909828" lvl="1" indent="-342900">
                  <a:lnSpc>
                    <a:spcPct val="100000"/>
                  </a:lnSpc>
                  <a:spcBef>
                    <a:spcPts val="0"/>
                  </a:spcBef>
                </a:pPr>
                <a:r>
                  <a:rPr lang="en-US" sz="2000" dirty="0">
                    <a:solidFill>
                      <a:schemeClr val="tx1"/>
                    </a:solidFill>
                  </a:rPr>
                  <a:t>b, d, a                   is </a:t>
                </a:r>
                <a:r>
                  <a:rPr lang="en-US" sz="2000" i="1" dirty="0">
                    <a:solidFill>
                      <a:schemeClr val="tx1"/>
                    </a:solidFill>
                  </a:rPr>
                  <a:t>not </a:t>
                </a:r>
                <a:r>
                  <a:rPr lang="en-US" sz="2000" dirty="0">
                    <a:solidFill>
                      <a:schemeClr val="tx1"/>
                    </a:solidFill>
                  </a:rPr>
                  <a:t>a cycle</a:t>
                </a:r>
              </a:p>
              <a:p>
                <a:pPr marL="909828" lvl="1" indent="-342900">
                  <a:lnSpc>
                    <a:spcPct val="100000"/>
                  </a:lnSpc>
                  <a:spcBef>
                    <a:spcPts val="0"/>
                  </a:spcBef>
                </a:pPr>
                <a:r>
                  <a:rPr lang="en-US" sz="2000" dirty="0">
                    <a:solidFill>
                      <a:schemeClr val="tx1"/>
                    </a:solidFill>
                  </a:rPr>
                  <a:t>b, d, a, c, d, b    is a cycle (length 5, but not simple)</a:t>
                </a:r>
              </a:p>
            </p:txBody>
          </p:sp>
        </mc:Choice>
        <mc:Fallback>
          <p:sp>
            <p:nvSpPr>
              <p:cNvPr id="2" name="Content Placeholder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329208"/>
                <a:ext cx="8229600" cy="4983162"/>
              </a:xfrm>
              <a:blipFill>
                <a:blip r:embed="rId2"/>
                <a:stretch>
                  <a:fillRect t="-101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30" name="Group 29"/>
          <p:cNvGrpSpPr/>
          <p:nvPr/>
        </p:nvGrpSpPr>
        <p:grpSpPr>
          <a:xfrm>
            <a:off x="5839906" y="2215898"/>
            <a:ext cx="2846894" cy="2057401"/>
            <a:chOff x="5486400" y="3124200"/>
            <a:chExt cx="2846894" cy="2057401"/>
          </a:xfrm>
        </p:grpSpPr>
        <p:sp>
          <p:nvSpPr>
            <p:cNvPr id="9" name="Oval 8"/>
            <p:cNvSpPr/>
            <p:nvPr/>
          </p:nvSpPr>
          <p:spPr>
            <a:xfrm>
              <a:off x="6462330" y="3124200"/>
              <a:ext cx="457200" cy="457200"/>
            </a:xfrm>
            <a:prstGeom prst="ellipse">
              <a:avLst/>
            </a:prstGeom>
            <a:solidFill>
              <a:schemeClr val="tx2">
                <a:lumMod val="40000"/>
                <a:lumOff val="60000"/>
                <a:alpha val="45000"/>
              </a:schemeClr>
            </a:solidFill>
            <a:ln w="254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Oval 9"/>
            <p:cNvSpPr/>
            <p:nvPr/>
          </p:nvSpPr>
          <p:spPr>
            <a:xfrm>
              <a:off x="5486400" y="4429678"/>
              <a:ext cx="457200" cy="457200"/>
            </a:xfrm>
            <a:prstGeom prst="ellipse">
              <a:avLst/>
            </a:prstGeom>
            <a:solidFill>
              <a:schemeClr val="tx2">
                <a:lumMod val="40000"/>
                <a:lumOff val="60000"/>
                <a:alpha val="45000"/>
              </a:schemeClr>
            </a:solidFill>
            <a:ln w="254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Oval 10"/>
            <p:cNvSpPr/>
            <p:nvPr/>
          </p:nvSpPr>
          <p:spPr>
            <a:xfrm>
              <a:off x="7338630" y="4429678"/>
              <a:ext cx="457200" cy="457200"/>
            </a:xfrm>
            <a:prstGeom prst="ellipse">
              <a:avLst/>
            </a:prstGeom>
            <a:solidFill>
              <a:schemeClr val="tx2">
                <a:lumMod val="40000"/>
                <a:lumOff val="60000"/>
                <a:alpha val="45000"/>
              </a:schemeClr>
            </a:solidFill>
            <a:ln w="254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3" name="Straight Arrow Connector 12"/>
            <p:cNvCxnSpPr>
              <a:endCxn id="9" idx="5"/>
            </p:cNvCxnSpPr>
            <p:nvPr/>
          </p:nvCxnSpPr>
          <p:spPr>
            <a:xfrm flipH="1" flipV="1">
              <a:off x="6852575" y="3514445"/>
              <a:ext cx="642204" cy="951790"/>
            </a:xfrm>
            <a:prstGeom prst="straightConnector1">
              <a:avLst/>
            </a:prstGeom>
            <a:ln w="50800">
              <a:solidFill>
                <a:schemeClr val="accent4">
                  <a:lumMod val="75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Arrow Connector 13"/>
            <p:cNvCxnSpPr>
              <a:endCxn id="10" idx="7"/>
            </p:cNvCxnSpPr>
            <p:nvPr/>
          </p:nvCxnSpPr>
          <p:spPr>
            <a:xfrm flipH="1">
              <a:off x="5876645" y="3543662"/>
              <a:ext cx="689997" cy="952971"/>
            </a:xfrm>
            <a:prstGeom prst="straightConnector1">
              <a:avLst/>
            </a:prstGeom>
            <a:ln w="50800">
              <a:solidFill>
                <a:schemeClr val="accent4">
                  <a:lumMod val="75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" name="TextBox 15"/>
            <p:cNvSpPr txBox="1"/>
            <p:nvPr/>
          </p:nvSpPr>
          <p:spPr>
            <a:xfrm>
              <a:off x="6533351" y="3213464"/>
              <a:ext cx="3048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a</a:t>
              </a:r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7414830" y="4512159"/>
              <a:ext cx="3048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d</a:t>
              </a:r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5566980" y="4482567"/>
              <a:ext cx="3048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b</a:t>
              </a:r>
            </a:p>
          </p:txBody>
        </p:sp>
        <p:cxnSp>
          <p:nvCxnSpPr>
            <p:cNvPr id="19" name="Straight Arrow Connector 18"/>
            <p:cNvCxnSpPr/>
            <p:nvPr/>
          </p:nvCxnSpPr>
          <p:spPr>
            <a:xfrm>
              <a:off x="5959262" y="4619946"/>
              <a:ext cx="1395030" cy="0"/>
            </a:xfrm>
            <a:prstGeom prst="straightConnector1">
              <a:avLst/>
            </a:prstGeom>
            <a:ln w="50800">
              <a:solidFill>
                <a:schemeClr val="accent4">
                  <a:lumMod val="75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0" name="Oval 19"/>
            <p:cNvSpPr/>
            <p:nvPr/>
          </p:nvSpPr>
          <p:spPr>
            <a:xfrm>
              <a:off x="7876094" y="3436073"/>
              <a:ext cx="457200" cy="457200"/>
            </a:xfrm>
            <a:prstGeom prst="ellipse">
              <a:avLst/>
            </a:prstGeom>
            <a:solidFill>
              <a:schemeClr val="tx2">
                <a:lumMod val="40000"/>
                <a:lumOff val="60000"/>
                <a:alpha val="45000"/>
              </a:schemeClr>
            </a:solidFill>
            <a:ln w="254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7952609" y="3516394"/>
              <a:ext cx="3048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c</a:t>
              </a:r>
            </a:p>
          </p:txBody>
        </p:sp>
        <p:cxnSp>
          <p:nvCxnSpPr>
            <p:cNvPr id="23" name="Straight Arrow Connector 22"/>
            <p:cNvCxnSpPr>
              <a:endCxn id="20" idx="2"/>
            </p:cNvCxnSpPr>
            <p:nvPr/>
          </p:nvCxnSpPr>
          <p:spPr>
            <a:xfrm>
              <a:off x="6919845" y="3370622"/>
              <a:ext cx="956249" cy="294051"/>
            </a:xfrm>
            <a:prstGeom prst="straightConnector1">
              <a:avLst/>
            </a:prstGeom>
            <a:ln w="50800">
              <a:solidFill>
                <a:schemeClr val="accent4">
                  <a:lumMod val="75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Freeform 23"/>
            <p:cNvSpPr/>
            <p:nvPr/>
          </p:nvSpPr>
          <p:spPr>
            <a:xfrm>
              <a:off x="5829207" y="4821379"/>
              <a:ext cx="1610162" cy="360222"/>
            </a:xfrm>
            <a:custGeom>
              <a:avLst/>
              <a:gdLst>
                <a:gd name="connsiteX0" fmla="*/ 1780032 w 1780032"/>
                <a:gd name="connsiteY0" fmla="*/ 0 h 573068"/>
                <a:gd name="connsiteX1" fmla="*/ 926592 w 1780032"/>
                <a:gd name="connsiteY1" fmla="*/ 573024 h 573068"/>
                <a:gd name="connsiteX2" fmla="*/ 0 w 1780032"/>
                <a:gd name="connsiteY2" fmla="*/ 24384 h 5730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780032" h="573068">
                  <a:moveTo>
                    <a:pt x="1780032" y="0"/>
                  </a:moveTo>
                  <a:cubicBezTo>
                    <a:pt x="1501648" y="284480"/>
                    <a:pt x="1223264" y="568960"/>
                    <a:pt x="926592" y="573024"/>
                  </a:cubicBezTo>
                  <a:cubicBezTo>
                    <a:pt x="629920" y="577088"/>
                    <a:pt x="314960" y="300736"/>
                    <a:pt x="0" y="24384"/>
                  </a:cubicBezTo>
                </a:path>
              </a:pathLst>
            </a:custGeom>
            <a:noFill/>
            <a:ln w="44450" cmpd="sng">
              <a:solidFill>
                <a:schemeClr val="accent4">
                  <a:lumMod val="75000"/>
                </a:schemeClr>
              </a:solidFill>
              <a:tailEnd type="triangle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8" name="Straight Arrow Connector 27"/>
            <p:cNvCxnSpPr>
              <a:endCxn id="11" idx="7"/>
            </p:cNvCxnSpPr>
            <p:nvPr/>
          </p:nvCxnSpPr>
          <p:spPr>
            <a:xfrm flipH="1">
              <a:off x="7728875" y="3886168"/>
              <a:ext cx="341426" cy="610465"/>
            </a:xfrm>
            <a:prstGeom prst="straightConnector1">
              <a:avLst/>
            </a:prstGeom>
            <a:ln w="50800">
              <a:solidFill>
                <a:schemeClr val="accent4">
                  <a:lumMod val="75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1438117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Cycle in Undirected Graph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64906" y="1417638"/>
            <a:ext cx="8229600" cy="4784724"/>
          </a:xfrm>
        </p:spPr>
        <p:txBody>
          <a:bodyPr>
            <a:normAutofit/>
          </a:bodyPr>
          <a:lstStyle/>
          <a:p>
            <a:pPr marL="452628" indent="-342900">
              <a:spcBef>
                <a:spcPts val="600"/>
              </a:spcBef>
              <a:spcAft>
                <a:spcPts val="1200"/>
              </a:spcAft>
            </a:pPr>
            <a:r>
              <a:rPr lang="en-US" sz="2400" dirty="0"/>
              <a:t>We require the </a:t>
            </a:r>
            <a:r>
              <a:rPr lang="en-US" sz="2400" b="1" dirty="0"/>
              <a:t>edges</a:t>
            </a:r>
            <a:r>
              <a:rPr lang="en-US" sz="2400" dirty="0"/>
              <a:t> to be distinct</a:t>
            </a:r>
          </a:p>
          <a:p>
            <a:pPr marL="452628" indent="-342900">
              <a:spcBef>
                <a:spcPts val="600"/>
              </a:spcBef>
              <a:spcAft>
                <a:spcPts val="1200"/>
              </a:spcAft>
            </a:pPr>
            <a:r>
              <a:rPr lang="en-US" sz="2400" dirty="0"/>
              <a:t>If {</a:t>
            </a:r>
            <a:r>
              <a:rPr lang="en-US" sz="2400" dirty="0" err="1"/>
              <a:t>a,b</a:t>
            </a:r>
            <a:r>
              <a:rPr lang="en-US" sz="2400" dirty="0"/>
              <a:t>} ∈ E, there is not necessarily a cycle between a and b</a:t>
            </a:r>
          </a:p>
          <a:p>
            <a:pPr marL="708660" lvl="1" indent="-342900">
              <a:spcBef>
                <a:spcPts val="0"/>
              </a:spcBef>
            </a:pPr>
            <a:r>
              <a:rPr lang="en-US" sz="2000" dirty="0"/>
              <a:t>If a, b, a  is a cycle, this would imply an edge (</a:t>
            </a:r>
            <a:r>
              <a:rPr lang="en-US" sz="2000" dirty="0" err="1"/>
              <a:t>a,b</a:t>
            </a:r>
            <a:r>
              <a:rPr lang="en-US" sz="2000" dirty="0"/>
              <a:t>) and another edge (</a:t>
            </a:r>
            <a:r>
              <a:rPr lang="en-US" sz="2000" dirty="0" err="1"/>
              <a:t>b,a</a:t>
            </a:r>
            <a:r>
              <a:rPr lang="en-US" sz="2000" dirty="0"/>
              <a:t>) (path length 2)</a:t>
            </a:r>
          </a:p>
          <a:p>
            <a:pPr marL="708660" lvl="1" indent="-342900">
              <a:spcBef>
                <a:spcPts val="0"/>
              </a:spcBef>
            </a:pPr>
            <a:r>
              <a:rPr lang="en-US" sz="2000" dirty="0"/>
              <a:t>But {a, b} is one edge, the same edge</a:t>
            </a:r>
          </a:p>
        </p:txBody>
      </p:sp>
      <p:grpSp>
        <p:nvGrpSpPr>
          <p:cNvPr id="12" name="Group 11"/>
          <p:cNvGrpSpPr/>
          <p:nvPr/>
        </p:nvGrpSpPr>
        <p:grpSpPr>
          <a:xfrm>
            <a:off x="914402" y="3987772"/>
            <a:ext cx="1764773" cy="457200"/>
            <a:chOff x="990600" y="4007730"/>
            <a:chExt cx="1764773" cy="457200"/>
          </a:xfrm>
        </p:grpSpPr>
        <p:sp>
          <p:nvSpPr>
            <p:cNvPr id="9" name="Oval 8"/>
            <p:cNvSpPr/>
            <p:nvPr/>
          </p:nvSpPr>
          <p:spPr>
            <a:xfrm>
              <a:off x="990600" y="4007730"/>
              <a:ext cx="457200" cy="457200"/>
            </a:xfrm>
            <a:prstGeom prst="ellipse">
              <a:avLst/>
            </a:prstGeom>
            <a:solidFill>
              <a:schemeClr val="tx2">
                <a:lumMod val="40000"/>
                <a:lumOff val="60000"/>
                <a:alpha val="45000"/>
              </a:schemeClr>
            </a:solidFill>
            <a:ln w="254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1066800" y="4051664"/>
              <a:ext cx="3048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a</a:t>
              </a:r>
            </a:p>
          </p:txBody>
        </p:sp>
        <p:sp>
          <p:nvSpPr>
            <p:cNvPr id="20" name="Oval 19"/>
            <p:cNvSpPr/>
            <p:nvPr/>
          </p:nvSpPr>
          <p:spPr>
            <a:xfrm>
              <a:off x="2298173" y="4007730"/>
              <a:ext cx="457200" cy="457200"/>
            </a:xfrm>
            <a:prstGeom prst="ellipse">
              <a:avLst/>
            </a:prstGeom>
            <a:solidFill>
              <a:schemeClr val="tx2">
                <a:lumMod val="40000"/>
                <a:lumOff val="60000"/>
                <a:alpha val="45000"/>
              </a:schemeClr>
            </a:solidFill>
            <a:ln w="254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2368253" y="4051664"/>
              <a:ext cx="3048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b</a:t>
              </a:r>
            </a:p>
          </p:txBody>
        </p:sp>
        <p:cxnSp>
          <p:nvCxnSpPr>
            <p:cNvPr id="23" name="Straight Arrow Connector 22"/>
            <p:cNvCxnSpPr>
              <a:stCxn id="9" idx="6"/>
              <a:endCxn id="20" idx="2"/>
            </p:cNvCxnSpPr>
            <p:nvPr/>
          </p:nvCxnSpPr>
          <p:spPr>
            <a:xfrm>
              <a:off x="1447800" y="4236330"/>
              <a:ext cx="850373" cy="0"/>
            </a:xfrm>
            <a:prstGeom prst="straightConnector1">
              <a:avLst/>
            </a:prstGeom>
            <a:ln w="50800">
              <a:solidFill>
                <a:schemeClr val="accent4">
                  <a:lumMod val="75000"/>
                </a:schemeClr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" name="Group 7"/>
          <p:cNvGrpSpPr/>
          <p:nvPr/>
        </p:nvGrpSpPr>
        <p:grpSpPr>
          <a:xfrm>
            <a:off x="5791202" y="4007732"/>
            <a:ext cx="2287457" cy="791503"/>
            <a:chOff x="5338380" y="4073325"/>
            <a:chExt cx="2287457" cy="791503"/>
          </a:xfrm>
        </p:grpSpPr>
        <p:sp>
          <p:nvSpPr>
            <p:cNvPr id="10" name="Oval 9"/>
            <p:cNvSpPr/>
            <p:nvPr/>
          </p:nvSpPr>
          <p:spPr>
            <a:xfrm>
              <a:off x="5338380" y="4073325"/>
              <a:ext cx="457200" cy="457200"/>
            </a:xfrm>
            <a:prstGeom prst="ellipse">
              <a:avLst/>
            </a:prstGeom>
            <a:solidFill>
              <a:schemeClr val="tx2">
                <a:lumMod val="40000"/>
                <a:lumOff val="60000"/>
                <a:alpha val="45000"/>
              </a:schemeClr>
            </a:solidFill>
            <a:ln w="254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Oval 10"/>
            <p:cNvSpPr/>
            <p:nvPr/>
          </p:nvSpPr>
          <p:spPr>
            <a:xfrm>
              <a:off x="7168637" y="4073325"/>
              <a:ext cx="457200" cy="457200"/>
            </a:xfrm>
            <a:prstGeom prst="ellipse">
              <a:avLst/>
            </a:prstGeom>
            <a:solidFill>
              <a:schemeClr val="tx2">
                <a:lumMod val="40000"/>
                <a:lumOff val="60000"/>
                <a:alpha val="45000"/>
              </a:schemeClr>
            </a:solidFill>
            <a:ln w="254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7255823" y="4161193"/>
              <a:ext cx="3048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b</a:t>
              </a:r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5414580" y="4117259"/>
              <a:ext cx="3048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a</a:t>
              </a:r>
            </a:p>
          </p:txBody>
        </p:sp>
        <p:cxnSp>
          <p:nvCxnSpPr>
            <p:cNvPr id="19" name="Straight Arrow Connector 18"/>
            <p:cNvCxnSpPr/>
            <p:nvPr/>
          </p:nvCxnSpPr>
          <p:spPr>
            <a:xfrm>
              <a:off x="5795580" y="4281967"/>
              <a:ext cx="1395030" cy="0"/>
            </a:xfrm>
            <a:prstGeom prst="straightConnector1">
              <a:avLst/>
            </a:prstGeom>
            <a:ln w="50800">
              <a:solidFill>
                <a:schemeClr val="accent4">
                  <a:lumMod val="75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Freeform 23"/>
            <p:cNvSpPr/>
            <p:nvPr/>
          </p:nvSpPr>
          <p:spPr>
            <a:xfrm>
              <a:off x="5677028" y="4504606"/>
              <a:ext cx="1610162" cy="360222"/>
            </a:xfrm>
            <a:custGeom>
              <a:avLst/>
              <a:gdLst>
                <a:gd name="connsiteX0" fmla="*/ 1780032 w 1780032"/>
                <a:gd name="connsiteY0" fmla="*/ 0 h 573068"/>
                <a:gd name="connsiteX1" fmla="*/ 926592 w 1780032"/>
                <a:gd name="connsiteY1" fmla="*/ 573024 h 573068"/>
                <a:gd name="connsiteX2" fmla="*/ 0 w 1780032"/>
                <a:gd name="connsiteY2" fmla="*/ 24384 h 5730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780032" h="573068">
                  <a:moveTo>
                    <a:pt x="1780032" y="0"/>
                  </a:moveTo>
                  <a:cubicBezTo>
                    <a:pt x="1501648" y="284480"/>
                    <a:pt x="1223264" y="568960"/>
                    <a:pt x="926592" y="573024"/>
                  </a:cubicBezTo>
                  <a:cubicBezTo>
                    <a:pt x="629920" y="577088"/>
                    <a:pt x="314960" y="300736"/>
                    <a:pt x="0" y="24384"/>
                  </a:cubicBezTo>
                </a:path>
              </a:pathLst>
            </a:custGeom>
            <a:noFill/>
            <a:ln w="44450" cmpd="sng">
              <a:solidFill>
                <a:schemeClr val="accent4">
                  <a:lumMod val="75000"/>
                </a:schemeClr>
              </a:solidFill>
              <a:tailEnd type="triangle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5" name="TextBox 14"/>
          <p:cNvSpPr txBox="1"/>
          <p:nvPr/>
        </p:nvSpPr>
        <p:spPr>
          <a:xfrm>
            <a:off x="2991588" y="3939373"/>
            <a:ext cx="258474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Another reason these are technically not the same</a:t>
            </a:r>
          </a:p>
        </p:txBody>
      </p:sp>
    </p:spTree>
    <p:extLst>
      <p:ext uri="{BB962C8B-B14F-4D97-AF65-F5344CB8AC3E}">
        <p14:creationId xmlns:p14="http://schemas.microsoft.com/office/powerpoint/2010/main" val="2206641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9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53" presetClass="entr" presetSubtype="16" fill="hold" nodeType="afterEffect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11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1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1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1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1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1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100"/>
                            </p:stCondLst>
                            <p:childTnLst>
                              <p:par>
                                <p:cTn id="33" presetID="42" presetClass="entr" presetSubtype="0" fill="hold" grpId="0" nodeType="afterEffect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  <p:bldP spid="15" grpId="0"/>
    </p:bld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99</TotalTime>
  <Words>1488</Words>
  <Application>Microsoft Macintosh PowerPoint</Application>
  <PresentationFormat>On-screen Show (4:3)</PresentationFormat>
  <Paragraphs>325</Paragraphs>
  <Slides>25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31" baseType="lpstr">
      <vt:lpstr>Aptos</vt:lpstr>
      <vt:lpstr>Aptos Display</vt:lpstr>
      <vt:lpstr>Arial</vt:lpstr>
      <vt:lpstr>Cambria Math</vt:lpstr>
      <vt:lpstr>Segoe Print</vt:lpstr>
      <vt:lpstr>Office Theme</vt:lpstr>
      <vt:lpstr>L17 – Graph Concepts</vt:lpstr>
      <vt:lpstr>Definitions</vt:lpstr>
      <vt:lpstr>Directed Graph</vt:lpstr>
      <vt:lpstr>Undirected Graph</vt:lpstr>
      <vt:lpstr>Symmetry in Digraph</vt:lpstr>
      <vt:lpstr>Weighted Edges</vt:lpstr>
      <vt:lpstr>Path</vt:lpstr>
      <vt:lpstr>Simple Cycle</vt:lpstr>
      <vt:lpstr>Cycle in Undirected Graph</vt:lpstr>
      <vt:lpstr>Cycle in Undirected Graph</vt:lpstr>
      <vt:lpstr>DAG example</vt:lpstr>
      <vt:lpstr>DAG</vt:lpstr>
      <vt:lpstr>Graph algorithm – cycle detection</vt:lpstr>
      <vt:lpstr>Connected - Undirected</vt:lpstr>
      <vt:lpstr>Connected - Directed</vt:lpstr>
      <vt:lpstr>Connected - Directed</vt:lpstr>
      <vt:lpstr>More Examples</vt:lpstr>
      <vt:lpstr>Complete Graph</vt:lpstr>
      <vt:lpstr>How many edges in an undirected complete graph?</vt:lpstr>
      <vt:lpstr>Planar Graph</vt:lpstr>
      <vt:lpstr>Planar Graph</vt:lpstr>
      <vt:lpstr>Planar Graph</vt:lpstr>
      <vt:lpstr>Planar Graph</vt:lpstr>
      <vt:lpstr>Bipartite Graph</vt:lpstr>
      <vt:lpstr>More Bipartite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Wei, Jesse D</dc:creator>
  <cp:lastModifiedBy>Wei, Jesse D</cp:lastModifiedBy>
  <cp:revision>4</cp:revision>
  <dcterms:created xsi:type="dcterms:W3CDTF">2024-07-19T15:31:03Z</dcterms:created>
  <dcterms:modified xsi:type="dcterms:W3CDTF">2024-07-19T17:51:25Z</dcterms:modified>
</cp:coreProperties>
</file>