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 id="270" r:id="rId16"/>
    <p:sldId id="271" r:id="rId17"/>
    <p:sldId id="272" r:id="rId18"/>
    <p:sldId id="532" r:id="rId19"/>
    <p:sldId id="273" r:id="rId20"/>
    <p:sldId id="274" r:id="rId21"/>
    <p:sldId id="275" r:id="rId22"/>
    <p:sldId id="276" r:id="rId23"/>
    <p:sldId id="278" r:id="rId24"/>
    <p:sldId id="279" r:id="rId25"/>
    <p:sldId id="280" r:id="rId26"/>
    <p:sldId id="281" r:id="rId27"/>
    <p:sldId id="277" r:id="rId28"/>
    <p:sldId id="282" r:id="rId29"/>
    <p:sldId id="283" r:id="rId30"/>
    <p:sldId id="531" r:id="rId31"/>
    <p:sldId id="534" r:id="rId32"/>
    <p:sldId id="538" r:id="rId33"/>
    <p:sldId id="533" r:id="rId34"/>
    <p:sldId id="535" r:id="rId35"/>
    <p:sldId id="536" r:id="rId36"/>
    <p:sldId id="527" r:id="rId37"/>
    <p:sldId id="528" r:id="rId38"/>
    <p:sldId id="537" r:id="rId39"/>
    <p:sldId id="530" r:id="rId40"/>
    <p:sldId id="540" r:id="rId41"/>
    <p:sldId id="539" r:id="rId42"/>
    <p:sldId id="542" r:id="rId43"/>
    <p:sldId id="543" r:id="rId44"/>
    <p:sldId id="541" r:id="rId45"/>
    <p:sldId id="544"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70" autoAdjust="0"/>
    <p:restoredTop sz="94648"/>
  </p:normalViewPr>
  <p:slideViewPr>
    <p:cSldViewPr snapToGrid="0">
      <p:cViewPr varScale="1">
        <p:scale>
          <a:sx n="84" d="100"/>
          <a:sy n="84" d="100"/>
        </p:scale>
        <p:origin x="20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82EFDA-C24D-4F7B-8BE4-7BEA577B4213}" type="datetimeFigureOut">
              <a:rPr lang="en-US" smtClean="0"/>
              <a:t>7/19/2024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0BF97E-A841-4C9D-B48E-76C39F5CBBB7}" type="slidenum">
              <a:rPr lang="en-US" smtClean="0"/>
              <a:t>‹#›</a:t>
            </a:fld>
            <a:endParaRPr lang="en-US"/>
          </a:p>
        </p:txBody>
      </p:sp>
    </p:spTree>
    <p:extLst>
      <p:ext uri="{BB962C8B-B14F-4D97-AF65-F5344CB8AC3E}">
        <p14:creationId xmlns:p14="http://schemas.microsoft.com/office/powerpoint/2010/main" val="928847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Why is bad hash function (first letter's position in alphabet) bad?
https://www.polleverywhere.com/free_text_polls/tq3TuexpWZnxkenLtmKNP</a:t>
            </a:r>
          </a:p>
        </p:txBody>
      </p:sp>
      <p:sp>
        <p:nvSpPr>
          <p:cNvPr id="4" name="Slide Number Placeholder 3"/>
          <p:cNvSpPr>
            <a:spLocks noGrp="1"/>
          </p:cNvSpPr>
          <p:nvPr>
            <p:ph type="sldNum" sz="quarter" idx="5"/>
          </p:nvPr>
        </p:nvSpPr>
        <p:spPr/>
        <p:txBody>
          <a:bodyPr/>
          <a:lstStyle/>
          <a:p>
            <a:fld id="{010BF97E-A841-4C9D-B48E-76C39F5CBBB7}" type="slidenum">
              <a:rPr lang="en-US" smtClean="0"/>
              <a:t>14</a:t>
            </a:fld>
            <a:endParaRPr lang="en-US"/>
          </a:p>
        </p:txBody>
      </p:sp>
      <p:sp>
        <p:nvSpPr>
          <p:cNvPr id="5" name="TextBox 4">
            <a:extLst>
              <a:ext uri="{FF2B5EF4-FFF2-40B4-BE49-F238E27FC236}">
                <a16:creationId xmlns:a16="http://schemas.microsoft.com/office/drawing/2014/main" id="{2CC08935-5DFC-CC59-67B3-F21B56513BE7}"/>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813831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Come up with a collision for betterHash?
https://www.polleverywhere.com/free_text_polls/g1TFp0YgEi6Vy7Vyp5Wrm</a:t>
            </a:r>
          </a:p>
        </p:txBody>
      </p:sp>
      <p:sp>
        <p:nvSpPr>
          <p:cNvPr id="4" name="Slide Number Placeholder 3"/>
          <p:cNvSpPr>
            <a:spLocks noGrp="1"/>
          </p:cNvSpPr>
          <p:nvPr>
            <p:ph type="sldNum" sz="quarter" idx="5"/>
          </p:nvPr>
        </p:nvSpPr>
        <p:spPr/>
        <p:txBody>
          <a:bodyPr/>
          <a:lstStyle/>
          <a:p>
            <a:fld id="{010BF97E-A841-4C9D-B48E-76C39F5CBBB7}" type="slidenum">
              <a:rPr lang="en-US" smtClean="0"/>
              <a:t>17</a:t>
            </a:fld>
            <a:endParaRPr lang="en-US"/>
          </a:p>
        </p:txBody>
      </p:sp>
      <p:sp>
        <p:nvSpPr>
          <p:cNvPr id="5" name="TextBox 4">
            <a:extLst>
              <a:ext uri="{FF2B5EF4-FFF2-40B4-BE49-F238E27FC236}">
                <a16:creationId xmlns:a16="http://schemas.microsoft.com/office/drawing/2014/main" id="{2CEBA09D-47C6-9FDA-1F07-C3C5C7065F2E}"/>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14989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326F4-8D58-D7FF-B23B-A33A9F60A3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E1C4D28-91E1-D05E-C247-4548C2AD2B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647CFF-955C-B4F8-2CAC-D30A2C9A2C8C}"/>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FF285055-BD4B-2C21-F5FF-D1DAA54D1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A7C5B-1E5F-8AB2-B9EA-AA44E2033132}"/>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23225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8FC34-9BAD-7161-F3A0-F5CAFDF871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A17407-CF24-B57E-5AE8-E2548B00A4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2C9D89-69C5-D75C-2C36-B7833131C87D}"/>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5E848C4F-30A8-3F2D-4130-18A27045E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F3E891-89FA-62BD-B489-3F222844FB48}"/>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2855969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B8FCD4-EB32-32A6-E16F-B9CDF393EC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088A0C-37A5-440D-35C3-9E80A46534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D5230-E4F2-B45F-3C07-6A09226E3E18}"/>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F710F926-F405-8A93-7207-0178D3D8F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D68543-F1EE-0C9B-6114-FA46F153C017}"/>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55063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B92D-6287-B385-D494-688447F660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12C40D-E384-0B0E-A87E-F09646FF80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94E587-BE31-F86D-B77A-931590566E34}"/>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4D9B4E3A-34E3-39EA-E0D6-26A5906AB9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EE123C-F232-991F-00A0-D7793C60344E}"/>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05079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0E4BB-76E1-50C2-D762-4446191F71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6F729C-DFAB-2DDC-388C-02B0AECFAE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983F52-38CE-EC88-6BC1-E0F2FE8D4D16}"/>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148AA9AB-A2A6-2731-E3C4-176447D23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F7A07-D5A3-542D-87B4-C2B70E096CBC}"/>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58172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7F270-EE39-0102-6921-C0EA6400F2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830256-125F-1A32-E6EC-875E2DA79F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661B08-5BB2-A417-0851-8038B1E5CA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3DF47C-024F-1CDB-1A0A-DE07A9430D7D}"/>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6" name="Footer Placeholder 5">
            <a:extLst>
              <a:ext uri="{FF2B5EF4-FFF2-40B4-BE49-F238E27FC236}">
                <a16:creationId xmlns:a16="http://schemas.microsoft.com/office/drawing/2014/main" id="{D3D3EFDE-0FAD-09F6-664B-4BFB45241F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2BF18B-5173-6F0E-5BD6-802830B0B683}"/>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78226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8AEB3-A66C-2DB7-8E26-D3A3224726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82D38C-86C1-80DA-A253-37C92DC1FB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5D8348-E9EE-E657-9C5B-5989973B27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9A9A5D-2C19-D80D-E048-96C3E4B43E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52F287-4F9C-29D6-9144-ED6457E0D1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EB5980-DAB3-2B55-C624-7B00B2843C42}"/>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8" name="Footer Placeholder 7">
            <a:extLst>
              <a:ext uri="{FF2B5EF4-FFF2-40B4-BE49-F238E27FC236}">
                <a16:creationId xmlns:a16="http://schemas.microsoft.com/office/drawing/2014/main" id="{BDE287AC-1689-EB47-2965-164156A791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BCE16B-60E8-C6C6-A9E1-088D84F940F7}"/>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722092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4875F-5343-8768-7DE8-D94AF5487C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70329C-5AFE-47CB-F4B7-AD0CFCCE023D}"/>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4" name="Footer Placeholder 3">
            <a:extLst>
              <a:ext uri="{FF2B5EF4-FFF2-40B4-BE49-F238E27FC236}">
                <a16:creationId xmlns:a16="http://schemas.microsoft.com/office/drawing/2014/main" id="{CB77AF54-8B0D-7E55-20C8-3CDF7BB26D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62FF9F-83E6-513B-535D-EC2687B85451}"/>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1215518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65E750-4101-EE0E-F998-CCB45A17F556}"/>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3" name="Footer Placeholder 2">
            <a:extLst>
              <a:ext uri="{FF2B5EF4-FFF2-40B4-BE49-F238E27FC236}">
                <a16:creationId xmlns:a16="http://schemas.microsoft.com/office/drawing/2014/main" id="{D70CCD52-9257-6B49-D5E5-AF2C7C7552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12412A-B56A-34F5-18B0-15936D22B693}"/>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1753686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BCE86-81AA-9525-4581-FC144FA6DA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321806-BEA1-424D-9BF6-EDF9E3A6C1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ED6868-FF9A-33D8-CE55-EC74C134F2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9AF20A-91A7-5504-60B5-B6CCB4B84396}"/>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6" name="Footer Placeholder 5">
            <a:extLst>
              <a:ext uri="{FF2B5EF4-FFF2-40B4-BE49-F238E27FC236}">
                <a16:creationId xmlns:a16="http://schemas.microsoft.com/office/drawing/2014/main" id="{BA7E53AE-8399-ACE5-C850-022040D65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4872B-C7F2-3925-555C-B0BF1DFBDDDC}"/>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394487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16A00-18CF-9F69-C3F5-D6C15B468E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12727A-2949-9FAA-C1B4-C2326CC814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607D4C-9A55-D0B0-BBE7-82772D86C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173BA4-3D51-DBC7-8516-E3A07CA0E30F}"/>
              </a:ext>
            </a:extLst>
          </p:cNvPr>
          <p:cNvSpPr>
            <a:spLocks noGrp="1"/>
          </p:cNvSpPr>
          <p:nvPr>
            <p:ph type="dt" sz="half" idx="10"/>
          </p:nvPr>
        </p:nvSpPr>
        <p:spPr/>
        <p:txBody>
          <a:bodyPr/>
          <a:lstStyle/>
          <a:p>
            <a:fld id="{E45D970C-F8D1-4E69-B2C1-46B399D34E86}" type="datetimeFigureOut">
              <a:rPr lang="en-US" smtClean="0"/>
              <a:t>7/19/2024</a:t>
            </a:fld>
            <a:endParaRPr lang="en-US"/>
          </a:p>
        </p:txBody>
      </p:sp>
      <p:sp>
        <p:nvSpPr>
          <p:cNvPr id="6" name="Footer Placeholder 5">
            <a:extLst>
              <a:ext uri="{FF2B5EF4-FFF2-40B4-BE49-F238E27FC236}">
                <a16:creationId xmlns:a16="http://schemas.microsoft.com/office/drawing/2014/main" id="{9DB623EE-5670-CCA0-7AAF-E2907EB10D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7F06DA-44F2-5650-1336-B3F6DBEB9F99}"/>
              </a:ext>
            </a:extLst>
          </p:cNvPr>
          <p:cNvSpPr>
            <a:spLocks noGrp="1"/>
          </p:cNvSpPr>
          <p:nvPr>
            <p:ph type="sldNum" sz="quarter" idx="12"/>
          </p:nvPr>
        </p:nvSpPr>
        <p:spPr/>
        <p:txBody>
          <a:bodyPr/>
          <a:lstStyle/>
          <a:p>
            <a:fld id="{0A24CBEA-AB55-497C-B33F-4BF8FB755F50}" type="slidenum">
              <a:rPr lang="en-US" smtClean="0"/>
              <a:t>‹#›</a:t>
            </a:fld>
            <a:endParaRPr lang="en-US"/>
          </a:p>
        </p:txBody>
      </p:sp>
    </p:spTree>
    <p:extLst>
      <p:ext uri="{BB962C8B-B14F-4D97-AF65-F5344CB8AC3E}">
        <p14:creationId xmlns:p14="http://schemas.microsoft.com/office/powerpoint/2010/main" val="377297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C26D9B-62EC-2F12-4CE6-9D086D7DFA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8A0000-B559-8D7D-592A-8832DA3AEC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5AC0E7-2087-F12F-F122-9861DB9368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5D970C-F8D1-4E69-B2C1-46B399D34E86}" type="datetimeFigureOut">
              <a:rPr lang="en-US" smtClean="0"/>
              <a:t>7/19/2024</a:t>
            </a:fld>
            <a:endParaRPr lang="en-US"/>
          </a:p>
        </p:txBody>
      </p:sp>
      <p:sp>
        <p:nvSpPr>
          <p:cNvPr id="5" name="Footer Placeholder 4">
            <a:extLst>
              <a:ext uri="{FF2B5EF4-FFF2-40B4-BE49-F238E27FC236}">
                <a16:creationId xmlns:a16="http://schemas.microsoft.com/office/drawing/2014/main" id="{EFED4443-592C-EAD1-0732-E1759DF4BA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5DE865D-E233-5B68-2256-B07B77E09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A24CBEA-AB55-497C-B33F-4BF8FB755F50}" type="slidenum">
              <a:rPr lang="en-US" smtClean="0"/>
              <a:t>‹#›</a:t>
            </a:fld>
            <a:endParaRPr lang="en-US"/>
          </a:p>
        </p:txBody>
      </p:sp>
    </p:spTree>
    <p:extLst>
      <p:ext uri="{BB962C8B-B14F-4D97-AF65-F5344CB8AC3E}">
        <p14:creationId xmlns:p14="http://schemas.microsoft.com/office/powerpoint/2010/main" val="1153223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github.com/comp210ss2/lecture_code/blob/main/src/main/java/comp210/L16/hash.py"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0C4E-A57F-3A12-F804-C59C534FBD82}"/>
              </a:ext>
            </a:extLst>
          </p:cNvPr>
          <p:cNvSpPr>
            <a:spLocks noGrp="1"/>
          </p:cNvSpPr>
          <p:nvPr>
            <p:ph type="ctrTitle"/>
          </p:nvPr>
        </p:nvSpPr>
        <p:spPr/>
        <p:txBody>
          <a:bodyPr/>
          <a:lstStyle/>
          <a:p>
            <a:r>
              <a:rPr lang="en-US" dirty="0"/>
              <a:t>L16 - Hashing</a:t>
            </a:r>
          </a:p>
        </p:txBody>
      </p:sp>
      <p:sp>
        <p:nvSpPr>
          <p:cNvPr id="3" name="Subtitle 2">
            <a:extLst>
              <a:ext uri="{FF2B5EF4-FFF2-40B4-BE49-F238E27FC236}">
                <a16:creationId xmlns:a16="http://schemas.microsoft.com/office/drawing/2014/main" id="{5E2EBDC4-30E3-54B2-C9E8-C7BA8982301E}"/>
              </a:ext>
            </a:extLst>
          </p:cNvPr>
          <p:cNvSpPr>
            <a:spLocks noGrp="1"/>
          </p:cNvSpPr>
          <p:nvPr>
            <p:ph type="subTitle" idx="1"/>
          </p:nvPr>
        </p:nvSpPr>
        <p:spPr/>
        <p:txBody>
          <a:bodyPr/>
          <a:lstStyle/>
          <a:p>
            <a:r>
              <a:rPr lang="en-US" dirty="0"/>
              <a:t>7/18/24</a:t>
            </a:r>
          </a:p>
        </p:txBody>
      </p:sp>
    </p:spTree>
    <p:extLst>
      <p:ext uri="{BB962C8B-B14F-4D97-AF65-F5344CB8AC3E}">
        <p14:creationId xmlns:p14="http://schemas.microsoft.com/office/powerpoint/2010/main" val="4030557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C1841-8DF5-5D8C-0FC4-2F0D061328F2}"/>
              </a:ext>
            </a:extLst>
          </p:cNvPr>
          <p:cNvSpPr>
            <a:spLocks noGrp="1"/>
          </p:cNvSpPr>
          <p:nvPr>
            <p:ph type="title"/>
          </p:nvPr>
        </p:nvSpPr>
        <p:spPr/>
        <p:txBody>
          <a:bodyPr/>
          <a:lstStyle/>
          <a:p>
            <a:r>
              <a:rPr lang="en-US" dirty="0"/>
              <a:t>Hash functions and collisions in practice</a:t>
            </a:r>
          </a:p>
        </p:txBody>
      </p:sp>
      <p:sp>
        <p:nvSpPr>
          <p:cNvPr id="3" name="Content Placeholder 2">
            <a:extLst>
              <a:ext uri="{FF2B5EF4-FFF2-40B4-BE49-F238E27FC236}">
                <a16:creationId xmlns:a16="http://schemas.microsoft.com/office/drawing/2014/main" id="{95956581-07C3-0E33-F50E-04139D2391AF}"/>
              </a:ext>
            </a:extLst>
          </p:cNvPr>
          <p:cNvSpPr>
            <a:spLocks noGrp="1"/>
          </p:cNvSpPr>
          <p:nvPr>
            <p:ph idx="1"/>
          </p:nvPr>
        </p:nvSpPr>
        <p:spPr/>
        <p:txBody>
          <a:bodyPr/>
          <a:lstStyle/>
          <a:p>
            <a:r>
              <a:rPr lang="en-US" dirty="0"/>
              <a:t>A good hash function makes collisions very rare</a:t>
            </a:r>
          </a:p>
          <a:p>
            <a:r>
              <a:rPr lang="en-US" dirty="0"/>
              <a:t>E.g., SHA256 has a 256 bit output, thus 2</a:t>
            </a:r>
            <a:r>
              <a:rPr lang="en-US" baseline="30000" dirty="0"/>
              <a:t>256</a:t>
            </a:r>
            <a:r>
              <a:rPr lang="en-US" dirty="0"/>
              <a:t> possible outputs</a:t>
            </a:r>
          </a:p>
          <a:p>
            <a:r>
              <a:rPr lang="en-US" dirty="0"/>
              <a:t>How large is 2</a:t>
            </a:r>
            <a:r>
              <a:rPr lang="en-US" baseline="30000" dirty="0"/>
              <a:t>256</a:t>
            </a:r>
            <a:r>
              <a:rPr lang="en-US" dirty="0"/>
              <a:t>?</a:t>
            </a:r>
          </a:p>
          <a:p>
            <a:pPr lvl="1"/>
            <a:r>
              <a:rPr lang="en-US" dirty="0"/>
              <a:t>10</a:t>
            </a:r>
            <a:r>
              <a:rPr lang="en-US" baseline="30000" dirty="0"/>
              <a:t>78</a:t>
            </a:r>
            <a:r>
              <a:rPr lang="en-US" dirty="0"/>
              <a:t> to 12</a:t>
            </a:r>
            <a:r>
              <a:rPr lang="en-US" baseline="30000" dirty="0"/>
              <a:t>82</a:t>
            </a:r>
            <a:r>
              <a:rPr lang="en-US" dirty="0"/>
              <a:t> atoms in the universe</a:t>
            </a:r>
          </a:p>
          <a:p>
            <a:pPr lvl="1"/>
            <a:r>
              <a:rPr lang="en-US" dirty="0"/>
              <a:t>To date, no one has found a collision for SHA256 (doing so would break it for cryptographic purposes)</a:t>
            </a:r>
          </a:p>
          <a:p>
            <a:r>
              <a:rPr lang="en-US" dirty="0"/>
              <a:t>But for our purposes, we can’t always spare 256 bits of output per key (SHA256 is more for cryptography)</a:t>
            </a:r>
          </a:p>
          <a:p>
            <a:r>
              <a:rPr lang="en-US" dirty="0"/>
              <a:t>We have to deal with collisions</a:t>
            </a:r>
          </a:p>
        </p:txBody>
      </p:sp>
    </p:spTree>
    <p:extLst>
      <p:ext uri="{BB962C8B-B14F-4D97-AF65-F5344CB8AC3E}">
        <p14:creationId xmlns:p14="http://schemas.microsoft.com/office/powerpoint/2010/main" val="307261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2A58D-4358-AA37-4694-936566996983}"/>
              </a:ext>
            </a:extLst>
          </p:cNvPr>
          <p:cNvSpPr>
            <a:spLocks noGrp="1"/>
          </p:cNvSpPr>
          <p:nvPr>
            <p:ph type="title"/>
          </p:nvPr>
        </p:nvSpPr>
        <p:spPr/>
        <p:txBody>
          <a:bodyPr/>
          <a:lstStyle/>
          <a:p>
            <a:r>
              <a:rPr lang="en-US" dirty="0"/>
              <a:t>Good hash functions</a:t>
            </a:r>
          </a:p>
        </p:txBody>
      </p:sp>
      <p:sp>
        <p:nvSpPr>
          <p:cNvPr id="3" name="Content Placeholder 2">
            <a:extLst>
              <a:ext uri="{FF2B5EF4-FFF2-40B4-BE49-F238E27FC236}">
                <a16:creationId xmlns:a16="http://schemas.microsoft.com/office/drawing/2014/main" id="{A933C2AA-F244-2A52-AC76-F61A8EEED93E}"/>
              </a:ext>
            </a:extLst>
          </p:cNvPr>
          <p:cNvSpPr>
            <a:spLocks noGrp="1"/>
          </p:cNvSpPr>
          <p:nvPr>
            <p:ph idx="1"/>
          </p:nvPr>
        </p:nvSpPr>
        <p:spPr/>
        <p:txBody>
          <a:bodyPr>
            <a:normAutofit fontScale="92500" lnSpcReduction="10000"/>
          </a:bodyPr>
          <a:lstStyle/>
          <a:p>
            <a:r>
              <a:rPr lang="en-US" dirty="0"/>
              <a:t>Hash function must be fast to compute</a:t>
            </a:r>
          </a:p>
          <a:p>
            <a:pPr lvl="1"/>
            <a:r>
              <a:rPr lang="en-US" dirty="0"/>
              <a:t>O(1)</a:t>
            </a:r>
          </a:p>
          <a:p>
            <a:pPr lvl="1"/>
            <a:r>
              <a:rPr lang="en-US" dirty="0"/>
              <a:t>Really, something like O(K) where K is the key size, but we’ll assume keys are fixed-size (e.g., strings have a max length) so that this becomes O(1)</a:t>
            </a:r>
          </a:p>
          <a:p>
            <a:r>
              <a:rPr lang="en-US" dirty="0"/>
              <a:t>Hash function must distribute keys evenly over the available range of values</a:t>
            </a:r>
          </a:p>
          <a:p>
            <a:pPr lvl="1"/>
            <a:r>
              <a:rPr lang="en-US" dirty="0"/>
              <a:t>For us, the available range is {0, 1, …, array size-1}</a:t>
            </a:r>
          </a:p>
          <a:p>
            <a:r>
              <a:rPr lang="en-US" dirty="0"/>
              <a:t>Incorporates all data of the key</a:t>
            </a:r>
          </a:p>
          <a:p>
            <a:r>
              <a:rPr lang="en-US" dirty="0"/>
              <a:t>Decorrelates keys such that if two keys are similar, they should not get similar hash values</a:t>
            </a:r>
          </a:p>
          <a:p>
            <a:r>
              <a:rPr lang="en-US" dirty="0"/>
              <a:t>Ideally, two distinct keys should get two different hash values</a:t>
            </a:r>
          </a:p>
        </p:txBody>
      </p:sp>
    </p:spTree>
    <p:extLst>
      <p:ext uri="{BB962C8B-B14F-4D97-AF65-F5344CB8AC3E}">
        <p14:creationId xmlns:p14="http://schemas.microsoft.com/office/powerpoint/2010/main" val="29158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DECFB-E656-D0B7-04EA-7B4960F82919}"/>
              </a:ext>
            </a:extLst>
          </p:cNvPr>
          <p:cNvSpPr>
            <a:spLocks noGrp="1"/>
          </p:cNvSpPr>
          <p:nvPr>
            <p:ph type="title"/>
          </p:nvPr>
        </p:nvSpPr>
        <p:spPr/>
        <p:txBody>
          <a:bodyPr/>
          <a:lstStyle/>
          <a:p>
            <a:r>
              <a:rPr lang="en-US" dirty="0"/>
              <a:t>Probability of collisions</a:t>
            </a:r>
          </a:p>
        </p:txBody>
      </p:sp>
      <p:sp>
        <p:nvSpPr>
          <p:cNvPr id="3" name="Content Placeholder 2">
            <a:extLst>
              <a:ext uri="{FF2B5EF4-FFF2-40B4-BE49-F238E27FC236}">
                <a16:creationId xmlns:a16="http://schemas.microsoft.com/office/drawing/2014/main" id="{AD422BD8-DDE2-938E-6232-D189295E7F3E}"/>
              </a:ext>
            </a:extLst>
          </p:cNvPr>
          <p:cNvSpPr>
            <a:spLocks noGrp="1"/>
          </p:cNvSpPr>
          <p:nvPr>
            <p:ph idx="1"/>
          </p:nvPr>
        </p:nvSpPr>
        <p:spPr/>
        <p:txBody>
          <a:bodyPr/>
          <a:lstStyle/>
          <a:p>
            <a:r>
              <a:rPr lang="en-US" dirty="0"/>
              <a:t>Probability of collision affected by</a:t>
            </a:r>
          </a:p>
          <a:p>
            <a:pPr lvl="1"/>
            <a:r>
              <a:rPr lang="en-US" dirty="0"/>
              <a:t>Quality of hash function</a:t>
            </a:r>
          </a:p>
          <a:p>
            <a:pPr lvl="2"/>
            <a:r>
              <a:rPr lang="en-US" dirty="0"/>
              <a:t>How well it evenly distributes keys over the index range</a:t>
            </a:r>
          </a:p>
          <a:p>
            <a:pPr lvl="1"/>
            <a:r>
              <a:rPr lang="en-US" dirty="0"/>
              <a:t>Table structure</a:t>
            </a:r>
          </a:p>
          <a:p>
            <a:pPr lvl="2"/>
            <a:r>
              <a:rPr lang="en-US" dirty="0"/>
              <a:t>Number of array slots</a:t>
            </a:r>
          </a:p>
          <a:p>
            <a:pPr lvl="2"/>
            <a:r>
              <a:rPr lang="en-US" dirty="0"/>
              <a:t>Mathematical properties of the maximum index</a:t>
            </a:r>
          </a:p>
          <a:p>
            <a:pPr lvl="3"/>
            <a:r>
              <a:rPr lang="en-US" dirty="0"/>
              <a:t>E.g., if size is prime or not</a:t>
            </a:r>
          </a:p>
          <a:p>
            <a:pPr lvl="3"/>
            <a:r>
              <a:rPr lang="en-US" dirty="0"/>
              <a:t>Will show example soon</a:t>
            </a:r>
          </a:p>
          <a:p>
            <a:r>
              <a:rPr lang="en-US" dirty="0"/>
              <a:t>For the rest of lecture, assume keys are lowercase Strings with some reasonable maximum upper bound</a:t>
            </a:r>
          </a:p>
        </p:txBody>
      </p:sp>
    </p:spTree>
    <p:extLst>
      <p:ext uri="{BB962C8B-B14F-4D97-AF65-F5344CB8AC3E}">
        <p14:creationId xmlns:p14="http://schemas.microsoft.com/office/powerpoint/2010/main" val="2117643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2C30C-FE64-57A1-250D-3CB902181EB2}"/>
              </a:ext>
            </a:extLst>
          </p:cNvPr>
          <p:cNvSpPr>
            <a:spLocks noGrp="1"/>
          </p:cNvSpPr>
          <p:nvPr>
            <p:ph type="title"/>
          </p:nvPr>
        </p:nvSpPr>
        <p:spPr/>
        <p:txBody>
          <a:bodyPr/>
          <a:lstStyle/>
          <a:p>
            <a:r>
              <a:rPr lang="en-US" dirty="0"/>
              <a:t>Example bad hash function</a:t>
            </a:r>
          </a:p>
        </p:txBody>
      </p:sp>
      <p:sp>
        <p:nvSpPr>
          <p:cNvPr id="3" name="Content Placeholder 2">
            <a:extLst>
              <a:ext uri="{FF2B5EF4-FFF2-40B4-BE49-F238E27FC236}">
                <a16:creationId xmlns:a16="http://schemas.microsoft.com/office/drawing/2014/main" id="{DE7F2591-8CDC-2CD4-4462-CFB66111D3B5}"/>
              </a:ext>
            </a:extLst>
          </p:cNvPr>
          <p:cNvSpPr>
            <a:spLocks noGrp="1"/>
          </p:cNvSpPr>
          <p:nvPr>
            <p:ph idx="1"/>
          </p:nvPr>
        </p:nvSpPr>
        <p:spPr/>
        <p:txBody>
          <a:bodyPr/>
          <a:lstStyle/>
          <a:p>
            <a:r>
              <a:rPr lang="en-US" dirty="0"/>
              <a:t>Suppose our hash function for String is the first letter of the key as its position in the alphabet</a:t>
            </a:r>
          </a:p>
          <a:p>
            <a:pPr marL="0" indent="0">
              <a:buNone/>
            </a:pPr>
            <a:endParaRPr lang="en-US" dirty="0"/>
          </a:p>
          <a:p>
            <a:pPr marL="0" indent="0">
              <a:buNone/>
            </a:pPr>
            <a:r>
              <a:rPr lang="en-US" dirty="0">
                <a:latin typeface="Courier New" panose="02070309020205020404" pitchFamily="49" charset="0"/>
                <a:cs typeface="Courier New" panose="02070309020205020404" pitchFamily="49" charset="0"/>
              </a:rPr>
              <a:t> static int </a:t>
            </a:r>
            <a:r>
              <a:rPr lang="en-US" dirty="0" err="1">
                <a:latin typeface="Courier New" panose="02070309020205020404" pitchFamily="49" charset="0"/>
                <a:cs typeface="Courier New" panose="02070309020205020404" pitchFamily="49" charset="0"/>
              </a:rPr>
              <a:t>badHash</a:t>
            </a:r>
            <a:r>
              <a:rPr lang="en-US" dirty="0">
                <a:latin typeface="Courier New" panose="02070309020205020404" pitchFamily="49" charset="0"/>
                <a:cs typeface="Courier New" panose="02070309020205020404" pitchFamily="49" charset="0"/>
              </a:rPr>
              <a:t>(String key) {</a:t>
            </a:r>
          </a:p>
          <a:p>
            <a:pPr marL="0" indent="0">
              <a:buNone/>
            </a:pPr>
            <a:r>
              <a:rPr lang="en-US" dirty="0">
                <a:latin typeface="Courier New" panose="02070309020205020404" pitchFamily="49" charset="0"/>
                <a:cs typeface="Courier New" panose="02070309020205020404" pitchFamily="49" charset="0"/>
              </a:rPr>
              <a:t>    return (((int) </a:t>
            </a:r>
            <a:r>
              <a:rPr lang="en-US" dirty="0" err="1">
                <a:latin typeface="Courier New" panose="02070309020205020404" pitchFamily="49" charset="0"/>
                <a:cs typeface="Courier New" panose="02070309020205020404" pitchFamily="49" charset="0"/>
              </a:rPr>
              <a:t>key.charAt</a:t>
            </a:r>
            <a:r>
              <a:rPr lang="en-US" dirty="0">
                <a:latin typeface="Courier New" panose="02070309020205020404" pitchFamily="49" charset="0"/>
                <a:cs typeface="Courier New" panose="02070309020205020404" pitchFamily="49" charset="0"/>
              </a:rPr>
              <a:t>(0)) - ((int) 'a'));</a:t>
            </a:r>
          </a:p>
          <a:p>
            <a:pPr marL="0" indent="0">
              <a:buNone/>
            </a:pPr>
            <a:r>
              <a:rPr lang="en-US"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850434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E23940F-7923-BB42-B150-04B2762F3B17}"/>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705809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8F688-85C4-0411-3C82-45B02F7D309F}"/>
              </a:ext>
            </a:extLst>
          </p:cNvPr>
          <p:cNvSpPr>
            <a:spLocks noGrp="1"/>
          </p:cNvSpPr>
          <p:nvPr>
            <p:ph type="title"/>
          </p:nvPr>
        </p:nvSpPr>
        <p:spPr/>
        <p:txBody>
          <a:bodyPr/>
          <a:lstStyle/>
          <a:p>
            <a:r>
              <a:rPr lang="en-US" dirty="0"/>
              <a:t>Why is it bad?</a:t>
            </a:r>
          </a:p>
        </p:txBody>
      </p:sp>
      <p:sp>
        <p:nvSpPr>
          <p:cNvPr id="3" name="Content Placeholder 2">
            <a:extLst>
              <a:ext uri="{FF2B5EF4-FFF2-40B4-BE49-F238E27FC236}">
                <a16:creationId xmlns:a16="http://schemas.microsoft.com/office/drawing/2014/main" id="{885F6E2D-B44F-900F-3745-72453BE6DF9B}"/>
              </a:ext>
            </a:extLst>
          </p:cNvPr>
          <p:cNvSpPr>
            <a:spLocks noGrp="1"/>
          </p:cNvSpPr>
          <p:nvPr>
            <p:ph idx="1"/>
          </p:nvPr>
        </p:nvSpPr>
        <p:spPr/>
        <p:txBody>
          <a:bodyPr/>
          <a:lstStyle/>
          <a:p>
            <a:r>
              <a:rPr lang="en-US" dirty="0"/>
              <a:t>Only 26 different range elements</a:t>
            </a:r>
          </a:p>
          <a:p>
            <a:pPr lvl="1"/>
            <a:r>
              <a:rPr lang="en-US" dirty="0"/>
              <a:t>Can only store 26 keys before guaranteed collisions</a:t>
            </a:r>
          </a:p>
          <a:p>
            <a:r>
              <a:rPr lang="en-US" dirty="0"/>
              <a:t>First character is not evenly distributed over alphabet</a:t>
            </a:r>
          </a:p>
          <a:p>
            <a:pPr lvl="1"/>
            <a:r>
              <a:rPr lang="en-US" dirty="0"/>
              <a:t>Lots of “s”, “m”, “t” words</a:t>
            </a:r>
          </a:p>
          <a:p>
            <a:pPr lvl="1"/>
            <a:r>
              <a:rPr lang="en-US" dirty="0"/>
              <a:t>Not many “x”, “z”, “q” words</a:t>
            </a:r>
          </a:p>
        </p:txBody>
      </p:sp>
    </p:spTree>
    <p:extLst>
      <p:ext uri="{BB962C8B-B14F-4D97-AF65-F5344CB8AC3E}">
        <p14:creationId xmlns:p14="http://schemas.microsoft.com/office/powerpoint/2010/main" val="3708249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27DE2-C3C4-B80C-7F50-CDA13B441944}"/>
              </a:ext>
            </a:extLst>
          </p:cNvPr>
          <p:cNvSpPr>
            <a:spLocks noGrp="1"/>
          </p:cNvSpPr>
          <p:nvPr>
            <p:ph type="title"/>
          </p:nvPr>
        </p:nvSpPr>
        <p:spPr/>
        <p:txBody>
          <a:bodyPr/>
          <a:lstStyle/>
          <a:p>
            <a:r>
              <a:rPr lang="en-US" dirty="0"/>
              <a:t>Better hash function</a:t>
            </a:r>
          </a:p>
        </p:txBody>
      </p:sp>
      <p:sp>
        <p:nvSpPr>
          <p:cNvPr id="3" name="Content Placeholder 2">
            <a:extLst>
              <a:ext uri="{FF2B5EF4-FFF2-40B4-BE49-F238E27FC236}">
                <a16:creationId xmlns:a16="http://schemas.microsoft.com/office/drawing/2014/main" id="{18536540-E225-C7A5-E947-9BA8D54082DD}"/>
              </a:ext>
            </a:extLst>
          </p:cNvPr>
          <p:cNvSpPr>
            <a:spLocks noGrp="1"/>
          </p:cNvSpPr>
          <p:nvPr>
            <p:ph idx="1"/>
          </p:nvPr>
        </p:nvSpPr>
        <p:spPr/>
        <p:txBody>
          <a:bodyPr>
            <a:normAutofit fontScale="92500"/>
          </a:bodyPr>
          <a:lstStyle/>
          <a:p>
            <a:r>
              <a:rPr lang="en-US" dirty="0"/>
              <a:t>Sum all chars, mod by table size</a:t>
            </a:r>
          </a:p>
          <a:p>
            <a:endParaRPr lang="en-US" dirty="0"/>
          </a:p>
          <a:p>
            <a:pPr marL="0" indent="0">
              <a:buNone/>
            </a:pPr>
            <a:r>
              <a:rPr lang="en-US" dirty="0">
                <a:latin typeface="Courier New" panose="02070309020205020404" pitchFamily="49" charset="0"/>
                <a:cs typeface="Courier New" panose="02070309020205020404" pitchFamily="49" charset="0"/>
              </a:rPr>
              <a:t> static int </a:t>
            </a:r>
            <a:r>
              <a:rPr lang="en-US" dirty="0" err="1">
                <a:latin typeface="Courier New" panose="02070309020205020404" pitchFamily="49" charset="0"/>
                <a:cs typeface="Courier New" panose="02070309020205020404" pitchFamily="49" charset="0"/>
              </a:rPr>
              <a:t>betterHash</a:t>
            </a:r>
            <a:r>
              <a:rPr lang="en-US" dirty="0">
                <a:latin typeface="Courier New" panose="02070309020205020404" pitchFamily="49" charset="0"/>
                <a:cs typeface="Courier New" panose="02070309020205020404" pitchFamily="49" charset="0"/>
              </a:rPr>
              <a:t>(String key, int </a:t>
            </a:r>
            <a:r>
              <a:rPr lang="en-US" dirty="0" err="1">
                <a:latin typeface="Courier New" panose="02070309020205020404" pitchFamily="49" charset="0"/>
                <a:cs typeface="Courier New" panose="02070309020205020404" pitchFamily="49" charset="0"/>
              </a:rPr>
              <a:t>tabSize</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int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0;</a:t>
            </a:r>
          </a:p>
          <a:p>
            <a:pPr marL="0" indent="0">
              <a:buNone/>
            </a:pPr>
            <a:r>
              <a:rPr lang="en-US" dirty="0">
                <a:latin typeface="Courier New" panose="02070309020205020404" pitchFamily="49" charset="0"/>
                <a:cs typeface="Courier New" panose="02070309020205020404" pitchFamily="49" charset="0"/>
              </a:rPr>
              <a:t>    for (int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&lt;</a:t>
            </a:r>
            <a:r>
              <a:rPr lang="en-US" dirty="0" err="1">
                <a:latin typeface="Courier New" panose="02070309020205020404" pitchFamily="49" charset="0"/>
                <a:cs typeface="Courier New" panose="02070309020205020404" pitchFamily="49" charset="0"/>
              </a:rPr>
              <a:t>key.length</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key.charAt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return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tabSize</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p:txBody>
      </p:sp>
      <p:sp>
        <p:nvSpPr>
          <p:cNvPr id="4" name="TextBox 3">
            <a:extLst>
              <a:ext uri="{FF2B5EF4-FFF2-40B4-BE49-F238E27FC236}">
                <a16:creationId xmlns:a16="http://schemas.microsoft.com/office/drawing/2014/main" id="{2FDF618D-1868-3B9D-1626-E23B78500126}"/>
              </a:ext>
            </a:extLst>
          </p:cNvPr>
          <p:cNvSpPr txBox="1"/>
          <p:nvPr/>
        </p:nvSpPr>
        <p:spPr>
          <a:xfrm>
            <a:off x="8249412" y="4549676"/>
            <a:ext cx="3546348" cy="1754326"/>
          </a:xfrm>
          <a:prstGeom prst="rect">
            <a:avLst/>
          </a:prstGeom>
          <a:noFill/>
        </p:spPr>
        <p:txBody>
          <a:bodyPr wrap="square" rtlCol="0">
            <a:spAutoFit/>
          </a:bodyPr>
          <a:lstStyle/>
          <a:p>
            <a:r>
              <a:rPr lang="en-US" dirty="0"/>
              <a:t>If </a:t>
            </a:r>
            <a:r>
              <a:rPr lang="en-US" dirty="0" err="1"/>
              <a:t>tabSize</a:t>
            </a:r>
            <a:r>
              <a:rPr lang="en-US" dirty="0"/>
              <a:t> is large (say 10007) </a:t>
            </a:r>
          </a:p>
          <a:p>
            <a:r>
              <a:rPr lang="en-US" dirty="0"/>
              <a:t>And keys short (say 8-15 chars) </a:t>
            </a:r>
          </a:p>
          <a:p>
            <a:endParaRPr lang="en-US" dirty="0"/>
          </a:p>
          <a:p>
            <a:r>
              <a:rPr lang="en-US" dirty="0"/>
              <a:t>Then the sum of the chars is small </a:t>
            </a:r>
          </a:p>
          <a:p>
            <a:r>
              <a:rPr lang="en-US" dirty="0"/>
              <a:t>and will cluster at low end of table</a:t>
            </a:r>
          </a:p>
          <a:p>
            <a:endParaRPr lang="en-US" dirty="0"/>
          </a:p>
        </p:txBody>
      </p:sp>
    </p:spTree>
    <p:extLst>
      <p:ext uri="{BB962C8B-B14F-4D97-AF65-F5344CB8AC3E}">
        <p14:creationId xmlns:p14="http://schemas.microsoft.com/office/powerpoint/2010/main" val="277526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1EB814-C78D-055C-32D5-AB7514B54580}"/>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
        <p:nvSpPr>
          <p:cNvPr id="2" name="TextBox 1">
            <a:extLst>
              <a:ext uri="{FF2B5EF4-FFF2-40B4-BE49-F238E27FC236}">
                <a16:creationId xmlns:a16="http://schemas.microsoft.com/office/drawing/2014/main" id="{99F26BA7-5443-3A8D-01A7-9B1A924D004E}"/>
              </a:ext>
            </a:extLst>
          </p:cNvPr>
          <p:cNvSpPr txBox="1"/>
          <p:nvPr/>
        </p:nvSpPr>
        <p:spPr>
          <a:xfrm>
            <a:off x="6738257" y="1785257"/>
            <a:ext cx="4671792" cy="369332"/>
          </a:xfrm>
          <a:prstGeom prst="rect">
            <a:avLst/>
          </a:prstGeom>
          <a:noFill/>
        </p:spPr>
        <p:txBody>
          <a:bodyPr wrap="none" rtlCol="0">
            <a:spAutoFit/>
          </a:bodyPr>
          <a:lstStyle/>
          <a:p>
            <a:r>
              <a:rPr lang="en-US" dirty="0"/>
              <a:t>“cat”, “act” (doesn’t matter what table size is)</a:t>
            </a:r>
          </a:p>
        </p:txBody>
      </p:sp>
    </p:spTree>
    <p:extLst>
      <p:ext uri="{BB962C8B-B14F-4D97-AF65-F5344CB8AC3E}">
        <p14:creationId xmlns:p14="http://schemas.microsoft.com/office/powerpoint/2010/main" val="25529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27DE2-C3C4-B80C-7F50-CDA13B441944}"/>
              </a:ext>
            </a:extLst>
          </p:cNvPr>
          <p:cNvSpPr>
            <a:spLocks noGrp="1"/>
          </p:cNvSpPr>
          <p:nvPr>
            <p:ph type="title"/>
          </p:nvPr>
        </p:nvSpPr>
        <p:spPr/>
        <p:txBody>
          <a:bodyPr/>
          <a:lstStyle/>
          <a:p>
            <a:r>
              <a:rPr lang="en-US" dirty="0"/>
              <a:t>Pretty good hash</a:t>
            </a:r>
          </a:p>
        </p:txBody>
      </p:sp>
      <p:sp>
        <p:nvSpPr>
          <p:cNvPr id="3" name="Content Placeholder 2">
            <a:extLst>
              <a:ext uri="{FF2B5EF4-FFF2-40B4-BE49-F238E27FC236}">
                <a16:creationId xmlns:a16="http://schemas.microsoft.com/office/drawing/2014/main" id="{18536540-E225-C7A5-E947-9BA8D54082DD}"/>
              </a:ext>
            </a:extLst>
          </p:cNvPr>
          <p:cNvSpPr>
            <a:spLocks noGrp="1"/>
          </p:cNvSpPr>
          <p:nvPr>
            <p:ph idx="1"/>
          </p:nvPr>
        </p:nvSpPr>
        <p:spPr>
          <a:xfrm>
            <a:off x="838200" y="1825625"/>
            <a:ext cx="5257800" cy="4351338"/>
          </a:xfrm>
        </p:spPr>
        <p:txBody>
          <a:bodyPr>
            <a:normAutofit/>
          </a:bodyPr>
          <a:lstStyle/>
          <a:p>
            <a:r>
              <a:rPr lang="en-US" dirty="0">
                <a:cs typeface="Courier New" panose="02070309020205020404" pitchFamily="49" charset="0"/>
              </a:rPr>
              <a:t>Use multiplication for bigger numbers to avoid clustering</a:t>
            </a:r>
          </a:p>
          <a:p>
            <a:r>
              <a:rPr lang="en-US" dirty="0">
                <a:cs typeface="Courier New" panose="02070309020205020404" pitchFamily="49" charset="0"/>
              </a:rPr>
              <a:t>Use prime multiplications to avoid small cycles</a:t>
            </a:r>
          </a:p>
          <a:p>
            <a:pPr lvl="1"/>
            <a:r>
              <a:rPr lang="en-US" dirty="0">
                <a:cs typeface="Courier New" panose="02070309020205020404" pitchFamily="49" charset="0"/>
              </a:rPr>
              <a:t>Example cycle: [0…9] % 8 = [</a:t>
            </a:r>
            <a:r>
              <a:rPr lang="en-US" b="1" u="sng" dirty="0">
                <a:cs typeface="Courier New" panose="02070309020205020404" pitchFamily="49" charset="0"/>
              </a:rPr>
              <a:t>0</a:t>
            </a:r>
            <a:r>
              <a:rPr lang="en-US" dirty="0">
                <a:cs typeface="Courier New" panose="02070309020205020404" pitchFamily="49" charset="0"/>
              </a:rPr>
              <a:t>, 1, 2, 3, 4, 5, 6, 7, </a:t>
            </a:r>
            <a:r>
              <a:rPr lang="en-US" b="1" u="sng" dirty="0">
                <a:cs typeface="Courier New" panose="02070309020205020404" pitchFamily="49" charset="0"/>
              </a:rPr>
              <a:t>0</a:t>
            </a:r>
            <a:r>
              <a:rPr lang="en-US" dirty="0">
                <a:cs typeface="Courier New" panose="02070309020205020404" pitchFamily="49" charset="0"/>
              </a:rPr>
              <a:t>, 1…]</a:t>
            </a:r>
          </a:p>
          <a:p>
            <a:r>
              <a:rPr lang="en-US" dirty="0">
                <a:cs typeface="Courier New" panose="02070309020205020404" pitchFamily="49" charset="0"/>
              </a:rPr>
              <a:t>Multiplier and </a:t>
            </a:r>
            <a:r>
              <a:rPr lang="en-US" dirty="0" err="1">
                <a:cs typeface="Courier New" panose="02070309020205020404" pitchFamily="49" charset="0"/>
              </a:rPr>
              <a:t>tabSize</a:t>
            </a:r>
            <a:r>
              <a:rPr lang="en-US" dirty="0">
                <a:cs typeface="Courier New" panose="02070309020205020404" pitchFamily="49" charset="0"/>
              </a:rPr>
              <a:t> should be coprime</a:t>
            </a:r>
          </a:p>
          <a:p>
            <a:pPr lvl="1"/>
            <a:r>
              <a:rPr lang="en-US" dirty="0">
                <a:cs typeface="Courier New" panose="02070309020205020404" pitchFamily="49" charset="0"/>
              </a:rPr>
              <a:t>Consider multiplier 2 and </a:t>
            </a:r>
            <a:r>
              <a:rPr lang="en-US" dirty="0" err="1">
                <a:cs typeface="Courier New" panose="02070309020205020404" pitchFamily="49" charset="0"/>
              </a:rPr>
              <a:t>tabSize</a:t>
            </a:r>
            <a:r>
              <a:rPr lang="en-US" dirty="0">
                <a:cs typeface="Courier New" panose="02070309020205020404" pitchFamily="49" charset="0"/>
              </a:rPr>
              <a:t> 8, what goes wrong?</a:t>
            </a:r>
          </a:p>
        </p:txBody>
      </p:sp>
      <p:sp>
        <p:nvSpPr>
          <p:cNvPr id="5" name="TextBox 4">
            <a:extLst>
              <a:ext uri="{FF2B5EF4-FFF2-40B4-BE49-F238E27FC236}">
                <a16:creationId xmlns:a16="http://schemas.microsoft.com/office/drawing/2014/main" id="{849893F3-1FC9-127F-74EE-B1840320ADF2}"/>
              </a:ext>
            </a:extLst>
          </p:cNvPr>
          <p:cNvSpPr txBox="1"/>
          <p:nvPr/>
        </p:nvSpPr>
        <p:spPr>
          <a:xfrm>
            <a:off x="6096000" y="1825625"/>
            <a:ext cx="6096000" cy="3693319"/>
          </a:xfrm>
          <a:prstGeom prst="rect">
            <a:avLst/>
          </a:prstGeom>
          <a:noFill/>
        </p:spPr>
        <p:txBody>
          <a:bodyPr wrap="square" rtlCol="0">
            <a:spAutoFit/>
          </a:bodyPr>
          <a:lstStyle/>
          <a:p>
            <a:pPr marL="0" indent="0">
              <a:buNone/>
            </a:pPr>
            <a:r>
              <a:rPr lang="en-US" dirty="0">
                <a:latin typeface="Courier New" panose="02070309020205020404" pitchFamily="49" charset="0"/>
                <a:cs typeface="Courier New" panose="02070309020205020404" pitchFamily="49" charset="0"/>
              </a:rPr>
              <a:t>static int </a:t>
            </a:r>
            <a:r>
              <a:rPr lang="en-US" dirty="0" err="1">
                <a:latin typeface="Courier New" panose="02070309020205020404" pitchFamily="49" charset="0"/>
                <a:cs typeface="Courier New" panose="02070309020205020404" pitchFamily="49" charset="0"/>
              </a:rPr>
              <a:t>prettyGoodHash</a:t>
            </a:r>
            <a:r>
              <a:rPr lang="en-US" dirty="0">
                <a:latin typeface="Courier New" panose="02070309020205020404" pitchFamily="49" charset="0"/>
                <a:cs typeface="Courier New" panose="02070309020205020404" pitchFamily="49" charset="0"/>
              </a:rPr>
              <a:t>(String key, int </a:t>
            </a:r>
            <a:r>
              <a:rPr lang="en-US" dirty="0" err="1">
                <a:latin typeface="Courier New" panose="02070309020205020404" pitchFamily="49" charset="0"/>
                <a:cs typeface="Courier New" panose="02070309020205020404" pitchFamily="49" charset="0"/>
              </a:rPr>
              <a:t>tabSize</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int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7;</a:t>
            </a:r>
          </a:p>
          <a:p>
            <a:pPr marL="0" indent="0">
              <a:buNone/>
            </a:pPr>
            <a:r>
              <a:rPr lang="en-US" dirty="0">
                <a:latin typeface="Courier New" panose="02070309020205020404" pitchFamily="49" charset="0"/>
                <a:cs typeface="Courier New" panose="02070309020205020404" pitchFamily="49" charset="0"/>
              </a:rPr>
              <a:t>    for (int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key.length</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31 *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key.charAt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tabSize</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if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&lt; 0) {</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tabSize</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return </a:t>
            </a:r>
            <a:r>
              <a:rPr lang="en-US" dirty="0" err="1">
                <a:latin typeface="Courier New" panose="02070309020205020404" pitchFamily="49" charset="0"/>
                <a:cs typeface="Courier New" panose="02070309020205020404" pitchFamily="49" charset="0"/>
              </a:rPr>
              <a:t>hval</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85F1F11A-82DB-60DA-F135-4CD25F88C485}"/>
              </a:ext>
            </a:extLst>
          </p:cNvPr>
          <p:cNvSpPr txBox="1"/>
          <p:nvPr/>
        </p:nvSpPr>
        <p:spPr>
          <a:xfrm>
            <a:off x="7456715" y="5954486"/>
            <a:ext cx="4582886" cy="646331"/>
          </a:xfrm>
          <a:prstGeom prst="rect">
            <a:avLst/>
          </a:prstGeom>
          <a:noFill/>
        </p:spPr>
        <p:txBody>
          <a:bodyPr wrap="square" rtlCol="0">
            <a:spAutoFit/>
          </a:bodyPr>
          <a:lstStyle/>
          <a:p>
            <a:r>
              <a:rPr lang="en-US" dirty="0"/>
              <a:t>Another idea: multiply by </a:t>
            </a:r>
            <a:r>
              <a:rPr lang="en-US" dirty="0" err="1"/>
              <a:t>multiplier</a:t>
            </a:r>
            <a:r>
              <a:rPr lang="en-US" baseline="30000" dirty="0" err="1"/>
              <a:t>i</a:t>
            </a:r>
            <a:r>
              <a:rPr lang="en-US" dirty="0"/>
              <a:t>, e.g. 31 * </a:t>
            </a:r>
            <a:r>
              <a:rPr lang="en-US" dirty="0" err="1"/>
              <a:t>charAt</a:t>
            </a:r>
            <a:r>
              <a:rPr lang="en-US" dirty="0"/>
              <a:t>(0), 31</a:t>
            </a:r>
            <a:r>
              <a:rPr lang="en-US" baseline="30000" dirty="0"/>
              <a:t>2</a:t>
            </a:r>
            <a:r>
              <a:rPr lang="en-US" dirty="0"/>
              <a:t> * </a:t>
            </a:r>
            <a:r>
              <a:rPr lang="en-US" dirty="0" err="1"/>
              <a:t>charAt</a:t>
            </a:r>
            <a:r>
              <a:rPr lang="en-US" dirty="0"/>
              <a:t>(1), etc.</a:t>
            </a:r>
          </a:p>
        </p:txBody>
      </p:sp>
    </p:spTree>
    <p:extLst>
      <p:ext uri="{BB962C8B-B14F-4D97-AF65-F5344CB8AC3E}">
        <p14:creationId xmlns:p14="http://schemas.microsoft.com/office/powerpoint/2010/main" val="3779767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27DE2-C3C4-B80C-7F50-CDA13B441944}"/>
              </a:ext>
            </a:extLst>
          </p:cNvPr>
          <p:cNvSpPr>
            <a:spLocks noGrp="1"/>
          </p:cNvSpPr>
          <p:nvPr>
            <p:ph type="title"/>
          </p:nvPr>
        </p:nvSpPr>
        <p:spPr/>
        <p:txBody>
          <a:bodyPr/>
          <a:lstStyle/>
          <a:p>
            <a:r>
              <a:rPr lang="en-US" dirty="0"/>
              <a:t>Table size</a:t>
            </a:r>
          </a:p>
        </p:txBody>
      </p:sp>
      <p:sp>
        <p:nvSpPr>
          <p:cNvPr id="3" name="Content Placeholder 2">
            <a:extLst>
              <a:ext uri="{FF2B5EF4-FFF2-40B4-BE49-F238E27FC236}">
                <a16:creationId xmlns:a16="http://schemas.microsoft.com/office/drawing/2014/main" id="{18536540-E225-C7A5-E947-9BA8D54082DD}"/>
              </a:ext>
            </a:extLst>
          </p:cNvPr>
          <p:cNvSpPr>
            <a:spLocks noGrp="1"/>
          </p:cNvSpPr>
          <p:nvPr>
            <p:ph idx="1"/>
          </p:nvPr>
        </p:nvSpPr>
        <p:spPr/>
        <p:txBody>
          <a:bodyPr>
            <a:normAutofit/>
          </a:bodyPr>
          <a:lstStyle/>
          <a:p>
            <a:r>
              <a:rPr lang="en-US" dirty="0"/>
              <a:t>Best to use a prime table size</a:t>
            </a:r>
          </a:p>
          <a:p>
            <a:r>
              <a:rPr lang="en-US" dirty="0"/>
              <a:t>Or, for convenience (i.e., don’t have to choose prime number), power of 2 as the table size, but do not use even multipliers for the multiplication</a:t>
            </a:r>
          </a:p>
          <a:p>
            <a:r>
              <a:rPr lang="en-US" dirty="0"/>
              <a:t>Load factor</a:t>
            </a:r>
          </a:p>
          <a:p>
            <a:pPr lvl="1"/>
            <a:r>
              <a:rPr lang="en-US" dirty="0"/>
              <a:t># elements in table / table size</a:t>
            </a:r>
          </a:p>
          <a:p>
            <a:pPr lvl="1"/>
            <a:r>
              <a:rPr lang="en-US" dirty="0"/>
              <a:t>500 elements, size 997 table =&gt; load factor 500/997</a:t>
            </a:r>
          </a:p>
          <a:p>
            <a:pPr lvl="1"/>
            <a:r>
              <a:rPr lang="en-US" dirty="0"/>
              <a:t>Table half-full?</a:t>
            </a:r>
          </a:p>
          <a:p>
            <a:pPr lvl="2"/>
            <a:r>
              <a:rPr lang="en-US" dirty="0"/>
              <a:t>Depends on how collisions are handled</a:t>
            </a:r>
          </a:p>
        </p:txBody>
      </p:sp>
    </p:spTree>
    <p:extLst>
      <p:ext uri="{BB962C8B-B14F-4D97-AF65-F5344CB8AC3E}">
        <p14:creationId xmlns:p14="http://schemas.microsoft.com/office/powerpoint/2010/main" val="147964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46B9B-3F95-F7EF-C982-6CBB7E40176D}"/>
              </a:ext>
            </a:extLst>
          </p:cNvPr>
          <p:cNvSpPr>
            <a:spLocks noGrp="1"/>
          </p:cNvSpPr>
          <p:nvPr>
            <p:ph type="title"/>
          </p:nvPr>
        </p:nvSpPr>
        <p:spPr/>
        <p:txBody>
          <a:bodyPr/>
          <a:lstStyle/>
          <a:p>
            <a:r>
              <a:rPr lang="en-US" dirty="0"/>
              <a:t>Hashing demo</a:t>
            </a:r>
          </a:p>
        </p:txBody>
      </p:sp>
      <p:sp>
        <p:nvSpPr>
          <p:cNvPr id="3" name="Content Placeholder 2">
            <a:extLst>
              <a:ext uri="{FF2B5EF4-FFF2-40B4-BE49-F238E27FC236}">
                <a16:creationId xmlns:a16="http://schemas.microsoft.com/office/drawing/2014/main" id="{A623A187-0915-FD2B-E6BA-FBFCB61BD2E8}"/>
              </a:ext>
            </a:extLst>
          </p:cNvPr>
          <p:cNvSpPr>
            <a:spLocks noGrp="1"/>
          </p:cNvSpPr>
          <p:nvPr>
            <p:ph idx="1"/>
          </p:nvPr>
        </p:nvSpPr>
        <p:spPr/>
        <p:txBody>
          <a:bodyPr/>
          <a:lstStyle/>
          <a:p>
            <a:r>
              <a:rPr lang="en-US" dirty="0" err="1">
                <a:hlinkClick r:id="rId2"/>
              </a:rPr>
              <a:t>hash.py</a:t>
            </a:r>
            <a:endParaRPr lang="en-US" dirty="0"/>
          </a:p>
        </p:txBody>
      </p:sp>
    </p:spTree>
    <p:extLst>
      <p:ext uri="{BB962C8B-B14F-4D97-AF65-F5344CB8AC3E}">
        <p14:creationId xmlns:p14="http://schemas.microsoft.com/office/powerpoint/2010/main" val="323590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3C00A-3F45-B2B8-2429-2B47F68457BF}"/>
              </a:ext>
            </a:extLst>
          </p:cNvPr>
          <p:cNvSpPr>
            <a:spLocks noGrp="1"/>
          </p:cNvSpPr>
          <p:nvPr>
            <p:ph type="title"/>
          </p:nvPr>
        </p:nvSpPr>
        <p:spPr/>
        <p:txBody>
          <a:bodyPr/>
          <a:lstStyle/>
          <a:p>
            <a:r>
              <a:rPr lang="en-US" dirty="0"/>
              <a:t>Collision resolution</a:t>
            </a:r>
          </a:p>
        </p:txBody>
      </p:sp>
      <p:sp>
        <p:nvSpPr>
          <p:cNvPr id="3" name="Content Placeholder 2">
            <a:extLst>
              <a:ext uri="{FF2B5EF4-FFF2-40B4-BE49-F238E27FC236}">
                <a16:creationId xmlns:a16="http://schemas.microsoft.com/office/drawing/2014/main" id="{81525BF8-FD86-E500-C5CD-980969E2D38E}"/>
              </a:ext>
            </a:extLst>
          </p:cNvPr>
          <p:cNvSpPr>
            <a:spLocks noGrp="1"/>
          </p:cNvSpPr>
          <p:nvPr>
            <p:ph idx="1"/>
          </p:nvPr>
        </p:nvSpPr>
        <p:spPr/>
        <p:txBody>
          <a:bodyPr/>
          <a:lstStyle/>
          <a:p>
            <a:r>
              <a:rPr lang="en-US" dirty="0"/>
              <a:t>Two main forms</a:t>
            </a:r>
          </a:p>
          <a:p>
            <a:r>
              <a:rPr lang="en-US" dirty="0"/>
              <a:t>Chaining</a:t>
            </a:r>
          </a:p>
          <a:p>
            <a:pPr lvl="1"/>
            <a:r>
              <a:rPr lang="en-US" dirty="0"/>
              <a:t>Each array slot contains not a single element but a list</a:t>
            </a:r>
          </a:p>
          <a:p>
            <a:r>
              <a:rPr lang="en-US" dirty="0"/>
              <a:t>Linear probing</a:t>
            </a:r>
          </a:p>
          <a:p>
            <a:pPr lvl="1"/>
            <a:r>
              <a:rPr lang="en-US" dirty="0"/>
              <a:t>Each array slot contains one element</a:t>
            </a:r>
          </a:p>
          <a:p>
            <a:pPr lvl="1"/>
            <a:r>
              <a:rPr lang="en-US" dirty="0"/>
              <a:t>If we hash to full slot, we have a plan for going to a next slot to try</a:t>
            </a:r>
          </a:p>
          <a:p>
            <a:r>
              <a:rPr lang="en-US" dirty="0"/>
              <a:t>How does this affect O(1) of insert and find?</a:t>
            </a:r>
          </a:p>
        </p:txBody>
      </p:sp>
    </p:spTree>
    <p:extLst>
      <p:ext uri="{BB962C8B-B14F-4D97-AF65-F5344CB8AC3E}">
        <p14:creationId xmlns:p14="http://schemas.microsoft.com/office/powerpoint/2010/main" val="3311478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0BA71-96A7-7342-748A-651F9B101B32}"/>
              </a:ext>
            </a:extLst>
          </p:cNvPr>
          <p:cNvSpPr>
            <a:spLocks noGrp="1"/>
          </p:cNvSpPr>
          <p:nvPr>
            <p:ph type="title"/>
          </p:nvPr>
        </p:nvSpPr>
        <p:spPr/>
        <p:txBody>
          <a:bodyPr/>
          <a:lstStyle/>
          <a:p>
            <a:r>
              <a:rPr lang="en-US" dirty="0"/>
              <a:t>Chaining</a:t>
            </a:r>
          </a:p>
        </p:txBody>
      </p:sp>
      <p:sp>
        <p:nvSpPr>
          <p:cNvPr id="3" name="Content Placeholder 2">
            <a:extLst>
              <a:ext uri="{FF2B5EF4-FFF2-40B4-BE49-F238E27FC236}">
                <a16:creationId xmlns:a16="http://schemas.microsoft.com/office/drawing/2014/main" id="{251F379F-5ABB-5B16-9FB4-D9D614A401F3}"/>
              </a:ext>
            </a:extLst>
          </p:cNvPr>
          <p:cNvSpPr>
            <a:spLocks noGrp="1"/>
          </p:cNvSpPr>
          <p:nvPr>
            <p:ph idx="1"/>
          </p:nvPr>
        </p:nvSpPr>
        <p:spPr/>
        <p:txBody>
          <a:bodyPr/>
          <a:lstStyle/>
          <a:p>
            <a:r>
              <a:rPr lang="en-US" dirty="0"/>
              <a:t>Each entry is null or a list of cells</a:t>
            </a:r>
          </a:p>
          <a:p>
            <a:r>
              <a:rPr lang="en-US" dirty="0"/>
              <a:t>If a new key hashes to an empty slot, start a new list with that key data</a:t>
            </a:r>
          </a:p>
          <a:p>
            <a:r>
              <a:rPr lang="en-US" dirty="0"/>
              <a:t>If a new key hashes to an occupied slot, add that key data to the list</a:t>
            </a:r>
          </a:p>
        </p:txBody>
      </p:sp>
    </p:spTree>
    <p:extLst>
      <p:ext uri="{BB962C8B-B14F-4D97-AF65-F5344CB8AC3E}">
        <p14:creationId xmlns:p14="http://schemas.microsoft.com/office/powerpoint/2010/main" val="4078508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5B51538-70AD-3777-DB97-BE71430097A9}"/>
              </a:ext>
            </a:extLst>
          </p:cNvPr>
          <p:cNvPicPr>
            <a:picLocks noChangeAspect="1"/>
          </p:cNvPicPr>
          <p:nvPr/>
        </p:nvPicPr>
        <p:blipFill>
          <a:blip r:embed="rId2"/>
          <a:stretch>
            <a:fillRect/>
          </a:stretch>
        </p:blipFill>
        <p:spPr>
          <a:xfrm>
            <a:off x="9421405" y="437031"/>
            <a:ext cx="2200582" cy="5106113"/>
          </a:xfrm>
          <a:prstGeom prst="rect">
            <a:avLst/>
          </a:prstGeom>
        </p:spPr>
      </p:pic>
      <p:sp>
        <p:nvSpPr>
          <p:cNvPr id="6" name="TextBox 5">
            <a:extLst>
              <a:ext uri="{FF2B5EF4-FFF2-40B4-BE49-F238E27FC236}">
                <a16:creationId xmlns:a16="http://schemas.microsoft.com/office/drawing/2014/main" id="{9F66D261-C93B-6896-61DC-1C85FF3487AF}"/>
              </a:ext>
            </a:extLst>
          </p:cNvPr>
          <p:cNvSpPr txBox="1"/>
          <p:nvPr/>
        </p:nvSpPr>
        <p:spPr>
          <a:xfrm>
            <a:off x="9040368" y="6097803"/>
            <a:ext cx="2962656" cy="646331"/>
          </a:xfrm>
          <a:prstGeom prst="rect">
            <a:avLst/>
          </a:prstGeom>
          <a:noFill/>
        </p:spPr>
        <p:txBody>
          <a:bodyPr wrap="square" rtlCol="0">
            <a:spAutoFit/>
          </a:bodyPr>
          <a:lstStyle/>
          <a:p>
            <a:r>
              <a:rPr lang="en-US" dirty="0"/>
              <a:t>Use bad hash function (first char) for simplicity</a:t>
            </a:r>
          </a:p>
        </p:txBody>
      </p:sp>
      <p:grpSp>
        <p:nvGrpSpPr>
          <p:cNvPr id="2160" name="Group 2159">
            <a:extLst>
              <a:ext uri="{FF2B5EF4-FFF2-40B4-BE49-F238E27FC236}">
                <a16:creationId xmlns:a16="http://schemas.microsoft.com/office/drawing/2014/main" id="{22328AB8-6F4D-F338-E8B0-F455C8907BC7}"/>
              </a:ext>
            </a:extLst>
          </p:cNvPr>
          <p:cNvGrpSpPr/>
          <p:nvPr/>
        </p:nvGrpSpPr>
        <p:grpSpPr>
          <a:xfrm>
            <a:off x="188976" y="307195"/>
            <a:ext cx="1981200" cy="6436939"/>
            <a:chOff x="-352334" y="274638"/>
            <a:chExt cx="3476534" cy="6436939"/>
          </a:xfrm>
        </p:grpSpPr>
        <p:sp>
          <p:nvSpPr>
            <p:cNvPr id="2161" name="Rectangle 2160">
              <a:extLst>
                <a:ext uri="{FF2B5EF4-FFF2-40B4-BE49-F238E27FC236}">
                  <a16:creationId xmlns:a16="http://schemas.microsoft.com/office/drawing/2014/main" id="{868F11C6-CD2B-BA03-B532-AD924DFD791F}"/>
                </a:ext>
              </a:extLst>
            </p:cNvPr>
            <p:cNvSpPr/>
            <p:nvPr/>
          </p:nvSpPr>
          <p:spPr>
            <a:xfrm>
              <a:off x="990600" y="274638"/>
              <a:ext cx="2133600" cy="6436939"/>
            </a:xfrm>
            <a:prstGeom prst="rect">
              <a:avLst/>
            </a:prstGeom>
            <a:solidFill>
              <a:schemeClr val="accent1">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2" name="Rectangle 2161">
              <a:extLst>
                <a:ext uri="{FF2B5EF4-FFF2-40B4-BE49-F238E27FC236}">
                  <a16:creationId xmlns:a16="http://schemas.microsoft.com/office/drawing/2014/main" id="{3ADFB33D-AF9E-48E7-717C-2039A15858CF}"/>
                </a:ext>
              </a:extLst>
            </p:cNvPr>
            <p:cNvSpPr/>
            <p:nvPr/>
          </p:nvSpPr>
          <p:spPr>
            <a:xfrm>
              <a:off x="1000217" y="29264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3" name="Rectangle 2162">
              <a:extLst>
                <a:ext uri="{FF2B5EF4-FFF2-40B4-BE49-F238E27FC236}">
                  <a16:creationId xmlns:a16="http://schemas.microsoft.com/office/drawing/2014/main" id="{92B0F4C3-256C-F3A2-E117-555145382DE1}"/>
                </a:ext>
              </a:extLst>
            </p:cNvPr>
            <p:cNvSpPr/>
            <p:nvPr/>
          </p:nvSpPr>
          <p:spPr>
            <a:xfrm>
              <a:off x="1002436" y="853913"/>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4" name="Rectangle 2163">
              <a:extLst>
                <a:ext uri="{FF2B5EF4-FFF2-40B4-BE49-F238E27FC236}">
                  <a16:creationId xmlns:a16="http://schemas.microsoft.com/office/drawing/2014/main" id="{440C2D95-4CC2-7F3E-3BD4-C826A4DA0D2B}"/>
                </a:ext>
              </a:extLst>
            </p:cNvPr>
            <p:cNvSpPr/>
            <p:nvPr/>
          </p:nvSpPr>
          <p:spPr>
            <a:xfrm>
              <a:off x="1000216" y="318778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5" name="Rectangle 2164">
              <a:extLst>
                <a:ext uri="{FF2B5EF4-FFF2-40B4-BE49-F238E27FC236}">
                  <a16:creationId xmlns:a16="http://schemas.microsoft.com/office/drawing/2014/main" id="{13BE7C5C-20C8-8321-42B5-95D39F911AD6}"/>
                </a:ext>
              </a:extLst>
            </p:cNvPr>
            <p:cNvSpPr/>
            <p:nvPr/>
          </p:nvSpPr>
          <p:spPr>
            <a:xfrm>
              <a:off x="1001697" y="2606081"/>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6" name="Rectangle 2165">
              <a:extLst>
                <a:ext uri="{FF2B5EF4-FFF2-40B4-BE49-F238E27FC236}">
                  <a16:creationId xmlns:a16="http://schemas.microsoft.com/office/drawing/2014/main" id="{D16B5446-5E2C-18C6-62AE-5016A32F7D78}"/>
                </a:ext>
              </a:extLst>
            </p:cNvPr>
            <p:cNvSpPr/>
            <p:nvPr/>
          </p:nvSpPr>
          <p:spPr>
            <a:xfrm>
              <a:off x="1009835" y="1437361"/>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7" name="Rectangle 2166">
              <a:extLst>
                <a:ext uri="{FF2B5EF4-FFF2-40B4-BE49-F238E27FC236}">
                  <a16:creationId xmlns:a16="http://schemas.microsoft.com/office/drawing/2014/main" id="{A96A4C1C-F3E2-F01F-79EA-2785BCE15CC7}"/>
                </a:ext>
              </a:extLst>
            </p:cNvPr>
            <p:cNvSpPr/>
            <p:nvPr/>
          </p:nvSpPr>
          <p:spPr>
            <a:xfrm>
              <a:off x="1000217" y="2024378"/>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8" name="Rectangle 2167">
              <a:extLst>
                <a:ext uri="{FF2B5EF4-FFF2-40B4-BE49-F238E27FC236}">
                  <a16:creationId xmlns:a16="http://schemas.microsoft.com/office/drawing/2014/main" id="{EA87BC75-A472-52E4-B8EF-7B676B1DDF45}"/>
                </a:ext>
              </a:extLst>
            </p:cNvPr>
            <p:cNvSpPr/>
            <p:nvPr/>
          </p:nvSpPr>
          <p:spPr>
            <a:xfrm>
              <a:off x="1009835" y="3766607"/>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9" name="Rectangle 2168">
              <a:extLst>
                <a:ext uri="{FF2B5EF4-FFF2-40B4-BE49-F238E27FC236}">
                  <a16:creationId xmlns:a16="http://schemas.microsoft.com/office/drawing/2014/main" id="{519FCBDC-A1DC-D581-F2C4-9B10E1D861B5}"/>
                </a:ext>
              </a:extLst>
            </p:cNvPr>
            <p:cNvSpPr/>
            <p:nvPr/>
          </p:nvSpPr>
          <p:spPr>
            <a:xfrm>
              <a:off x="1009834" y="4335039"/>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0" name="Rectangle 2169">
              <a:extLst>
                <a:ext uri="{FF2B5EF4-FFF2-40B4-BE49-F238E27FC236}">
                  <a16:creationId xmlns:a16="http://schemas.microsoft.com/office/drawing/2014/main" id="{4CC1D625-D939-D509-93D9-3EB597F4FEB2}"/>
                </a:ext>
              </a:extLst>
            </p:cNvPr>
            <p:cNvSpPr/>
            <p:nvPr/>
          </p:nvSpPr>
          <p:spPr>
            <a:xfrm>
              <a:off x="990600" y="49117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1" name="Rectangle 2170">
              <a:extLst>
                <a:ext uri="{FF2B5EF4-FFF2-40B4-BE49-F238E27FC236}">
                  <a16:creationId xmlns:a16="http://schemas.microsoft.com/office/drawing/2014/main" id="{61321A45-772C-C843-1909-9057E343E45F}"/>
                </a:ext>
              </a:extLst>
            </p:cNvPr>
            <p:cNvSpPr/>
            <p:nvPr/>
          </p:nvSpPr>
          <p:spPr>
            <a:xfrm>
              <a:off x="1009834" y="54973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2" name="Rectangle 2171">
              <a:extLst>
                <a:ext uri="{FF2B5EF4-FFF2-40B4-BE49-F238E27FC236}">
                  <a16:creationId xmlns:a16="http://schemas.microsoft.com/office/drawing/2014/main" id="{19991421-C137-7DA3-79DB-532459D08520}"/>
                </a:ext>
              </a:extLst>
            </p:cNvPr>
            <p:cNvSpPr/>
            <p:nvPr/>
          </p:nvSpPr>
          <p:spPr>
            <a:xfrm>
              <a:off x="1000216" y="6083052"/>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3" name="TextBox 2172">
              <a:extLst>
                <a:ext uri="{FF2B5EF4-FFF2-40B4-BE49-F238E27FC236}">
                  <a16:creationId xmlns:a16="http://schemas.microsoft.com/office/drawing/2014/main" id="{C1C2AF74-3B9B-C19F-5A03-7004365CED71}"/>
                </a:ext>
              </a:extLst>
            </p:cNvPr>
            <p:cNvSpPr txBox="1"/>
            <p:nvPr/>
          </p:nvSpPr>
          <p:spPr>
            <a:xfrm>
              <a:off x="1133752" y="5033778"/>
              <a:ext cx="1866711" cy="338554"/>
            </a:xfrm>
            <a:prstGeom prst="rect">
              <a:avLst/>
            </a:prstGeom>
            <a:noFill/>
          </p:spPr>
          <p:txBody>
            <a:bodyPr wrap="square" rtlCol="0">
              <a:spAutoFit/>
            </a:bodyPr>
            <a:lstStyle/>
            <a:p>
              <a:endParaRPr lang="en-US" sz="1600" b="1" dirty="0">
                <a:solidFill>
                  <a:srgbClr val="0070C0"/>
                </a:solidFill>
              </a:endParaRPr>
            </a:p>
          </p:txBody>
        </p:sp>
        <p:sp>
          <p:nvSpPr>
            <p:cNvPr id="2174" name="TextBox 2173">
              <a:extLst>
                <a:ext uri="{FF2B5EF4-FFF2-40B4-BE49-F238E27FC236}">
                  <a16:creationId xmlns:a16="http://schemas.microsoft.com/office/drawing/2014/main" id="{6877C166-118D-7ED8-7200-4BB26DEB2B50}"/>
                </a:ext>
              </a:extLst>
            </p:cNvPr>
            <p:cNvSpPr txBox="1"/>
            <p:nvPr/>
          </p:nvSpPr>
          <p:spPr>
            <a:xfrm>
              <a:off x="-285750" y="1524582"/>
              <a:ext cx="1257114" cy="369332"/>
            </a:xfrm>
            <a:prstGeom prst="rect">
              <a:avLst/>
            </a:prstGeom>
            <a:noFill/>
          </p:spPr>
          <p:txBody>
            <a:bodyPr wrap="square" rtlCol="0">
              <a:spAutoFit/>
            </a:bodyPr>
            <a:lstStyle/>
            <a:p>
              <a:pPr algn="r"/>
              <a:r>
                <a:rPr lang="en-US" b="1" dirty="0">
                  <a:solidFill>
                    <a:srgbClr val="C00000"/>
                  </a:solidFill>
                </a:rPr>
                <a:t>2</a:t>
              </a:r>
            </a:p>
          </p:txBody>
        </p:sp>
        <p:sp>
          <p:nvSpPr>
            <p:cNvPr id="2175" name="TextBox 2174">
              <a:extLst>
                <a:ext uri="{FF2B5EF4-FFF2-40B4-BE49-F238E27FC236}">
                  <a16:creationId xmlns:a16="http://schemas.microsoft.com/office/drawing/2014/main" id="{7F3F0C0C-521C-B9DF-9490-7A9D6232740B}"/>
                </a:ext>
              </a:extLst>
            </p:cNvPr>
            <p:cNvSpPr txBox="1"/>
            <p:nvPr/>
          </p:nvSpPr>
          <p:spPr>
            <a:xfrm>
              <a:off x="-123736" y="983007"/>
              <a:ext cx="1066803" cy="369332"/>
            </a:xfrm>
            <a:prstGeom prst="rect">
              <a:avLst/>
            </a:prstGeom>
            <a:noFill/>
          </p:spPr>
          <p:txBody>
            <a:bodyPr wrap="square" rtlCol="0">
              <a:spAutoFit/>
            </a:bodyPr>
            <a:lstStyle/>
            <a:p>
              <a:pPr algn="r"/>
              <a:r>
                <a:rPr lang="en-US" b="1" dirty="0">
                  <a:solidFill>
                    <a:srgbClr val="C00000"/>
                  </a:solidFill>
                </a:rPr>
                <a:t>1</a:t>
              </a:r>
            </a:p>
          </p:txBody>
        </p:sp>
        <p:sp>
          <p:nvSpPr>
            <p:cNvPr id="2176" name="TextBox 2175">
              <a:extLst>
                <a:ext uri="{FF2B5EF4-FFF2-40B4-BE49-F238E27FC236}">
                  <a16:creationId xmlns:a16="http://schemas.microsoft.com/office/drawing/2014/main" id="{64254743-B28D-931C-C941-E413A41DEBC2}"/>
                </a:ext>
              </a:extLst>
            </p:cNvPr>
            <p:cNvSpPr txBox="1"/>
            <p:nvPr/>
          </p:nvSpPr>
          <p:spPr>
            <a:xfrm>
              <a:off x="-199933" y="389533"/>
              <a:ext cx="1143000" cy="369332"/>
            </a:xfrm>
            <a:prstGeom prst="rect">
              <a:avLst/>
            </a:prstGeom>
            <a:noFill/>
          </p:spPr>
          <p:txBody>
            <a:bodyPr wrap="square" rtlCol="0">
              <a:spAutoFit/>
            </a:bodyPr>
            <a:lstStyle/>
            <a:p>
              <a:pPr algn="r"/>
              <a:r>
                <a:rPr lang="en-US" b="1" dirty="0">
                  <a:solidFill>
                    <a:srgbClr val="C00000"/>
                  </a:solidFill>
                </a:rPr>
                <a:t>0</a:t>
              </a:r>
            </a:p>
          </p:txBody>
        </p:sp>
        <p:sp>
          <p:nvSpPr>
            <p:cNvPr id="2177" name="TextBox 2176">
              <a:extLst>
                <a:ext uri="{FF2B5EF4-FFF2-40B4-BE49-F238E27FC236}">
                  <a16:creationId xmlns:a16="http://schemas.microsoft.com/office/drawing/2014/main" id="{0067C461-5EA2-17DB-77A9-BBFE3D5F216F}"/>
                </a:ext>
              </a:extLst>
            </p:cNvPr>
            <p:cNvSpPr txBox="1"/>
            <p:nvPr/>
          </p:nvSpPr>
          <p:spPr>
            <a:xfrm>
              <a:off x="28665" y="4453427"/>
              <a:ext cx="914401" cy="369332"/>
            </a:xfrm>
            <a:prstGeom prst="rect">
              <a:avLst/>
            </a:prstGeom>
            <a:noFill/>
          </p:spPr>
          <p:txBody>
            <a:bodyPr wrap="square" rtlCol="0">
              <a:spAutoFit/>
            </a:bodyPr>
            <a:lstStyle/>
            <a:p>
              <a:pPr algn="r"/>
              <a:endParaRPr lang="en-US" b="1" dirty="0">
                <a:solidFill>
                  <a:srgbClr val="C00000"/>
                </a:solidFill>
              </a:endParaRPr>
            </a:p>
          </p:txBody>
        </p:sp>
        <p:sp>
          <p:nvSpPr>
            <p:cNvPr id="2178" name="TextBox 2177">
              <a:extLst>
                <a:ext uri="{FF2B5EF4-FFF2-40B4-BE49-F238E27FC236}">
                  <a16:creationId xmlns:a16="http://schemas.microsoft.com/office/drawing/2014/main" id="{C263E79B-EA6C-8D4C-FF59-FE1181FC8CB1}"/>
                </a:ext>
              </a:extLst>
            </p:cNvPr>
            <p:cNvSpPr txBox="1"/>
            <p:nvPr/>
          </p:nvSpPr>
          <p:spPr>
            <a:xfrm>
              <a:off x="-199933" y="3308441"/>
              <a:ext cx="1180913" cy="369332"/>
            </a:xfrm>
            <a:prstGeom prst="rect">
              <a:avLst/>
            </a:prstGeom>
            <a:noFill/>
          </p:spPr>
          <p:txBody>
            <a:bodyPr wrap="square" rtlCol="0">
              <a:spAutoFit/>
            </a:bodyPr>
            <a:lstStyle/>
            <a:p>
              <a:pPr algn="r"/>
              <a:r>
                <a:rPr lang="en-US" b="1" dirty="0">
                  <a:solidFill>
                    <a:srgbClr val="C00000"/>
                  </a:solidFill>
                </a:rPr>
                <a:t>5</a:t>
              </a:r>
            </a:p>
          </p:txBody>
        </p:sp>
        <p:sp>
          <p:nvSpPr>
            <p:cNvPr id="2179" name="TextBox 2178">
              <a:extLst>
                <a:ext uri="{FF2B5EF4-FFF2-40B4-BE49-F238E27FC236}">
                  <a16:creationId xmlns:a16="http://schemas.microsoft.com/office/drawing/2014/main" id="{DF510AB9-C384-034B-9DB6-D864FC88C265}"/>
                </a:ext>
              </a:extLst>
            </p:cNvPr>
            <p:cNvSpPr txBox="1"/>
            <p:nvPr/>
          </p:nvSpPr>
          <p:spPr>
            <a:xfrm>
              <a:off x="28665" y="2742432"/>
              <a:ext cx="838201" cy="369332"/>
            </a:xfrm>
            <a:prstGeom prst="rect">
              <a:avLst/>
            </a:prstGeom>
            <a:noFill/>
          </p:spPr>
          <p:txBody>
            <a:bodyPr wrap="square" rtlCol="0">
              <a:spAutoFit/>
            </a:bodyPr>
            <a:lstStyle/>
            <a:p>
              <a:pPr algn="r"/>
              <a:endParaRPr lang="en-US" b="1" dirty="0">
                <a:solidFill>
                  <a:srgbClr val="C00000"/>
                </a:solidFill>
              </a:endParaRPr>
            </a:p>
          </p:txBody>
        </p:sp>
        <p:sp>
          <p:nvSpPr>
            <p:cNvPr id="2180" name="TextBox 2179">
              <a:extLst>
                <a:ext uri="{FF2B5EF4-FFF2-40B4-BE49-F238E27FC236}">
                  <a16:creationId xmlns:a16="http://schemas.microsoft.com/office/drawing/2014/main" id="{5D2550EF-7F84-F772-8E1B-21708E39159F}"/>
                </a:ext>
              </a:extLst>
            </p:cNvPr>
            <p:cNvSpPr txBox="1"/>
            <p:nvPr/>
          </p:nvSpPr>
          <p:spPr>
            <a:xfrm>
              <a:off x="-238221" y="2133507"/>
              <a:ext cx="1219201" cy="369332"/>
            </a:xfrm>
            <a:prstGeom prst="rect">
              <a:avLst/>
            </a:prstGeom>
            <a:noFill/>
          </p:spPr>
          <p:txBody>
            <a:bodyPr wrap="square" rtlCol="0">
              <a:spAutoFit/>
            </a:bodyPr>
            <a:lstStyle/>
            <a:p>
              <a:pPr algn="r"/>
              <a:r>
                <a:rPr lang="en-US" b="1" dirty="0">
                  <a:solidFill>
                    <a:srgbClr val="C00000"/>
                  </a:solidFill>
                </a:rPr>
                <a:t>3</a:t>
              </a:r>
            </a:p>
          </p:txBody>
        </p:sp>
        <p:sp>
          <p:nvSpPr>
            <p:cNvPr id="2181" name="TextBox 2180">
              <a:extLst>
                <a:ext uri="{FF2B5EF4-FFF2-40B4-BE49-F238E27FC236}">
                  <a16:creationId xmlns:a16="http://schemas.microsoft.com/office/drawing/2014/main" id="{98360172-B394-1DDA-86E9-647224A9C755}"/>
                </a:ext>
              </a:extLst>
            </p:cNvPr>
            <p:cNvSpPr txBox="1"/>
            <p:nvPr/>
          </p:nvSpPr>
          <p:spPr>
            <a:xfrm>
              <a:off x="-123734" y="6233039"/>
              <a:ext cx="1095098" cy="369332"/>
            </a:xfrm>
            <a:prstGeom prst="rect">
              <a:avLst/>
            </a:prstGeom>
            <a:noFill/>
          </p:spPr>
          <p:txBody>
            <a:bodyPr wrap="square" rtlCol="0">
              <a:spAutoFit/>
            </a:bodyPr>
            <a:lstStyle/>
            <a:p>
              <a:pPr algn="r"/>
              <a:endParaRPr lang="en-US" b="1" dirty="0">
                <a:solidFill>
                  <a:srgbClr val="C00000"/>
                </a:solidFill>
              </a:endParaRPr>
            </a:p>
          </p:txBody>
        </p:sp>
        <p:sp>
          <p:nvSpPr>
            <p:cNvPr id="2182" name="TextBox 2181">
              <a:extLst>
                <a:ext uri="{FF2B5EF4-FFF2-40B4-BE49-F238E27FC236}">
                  <a16:creationId xmlns:a16="http://schemas.microsoft.com/office/drawing/2014/main" id="{95C738FF-4193-DD2A-31F0-55D060C94075}"/>
                </a:ext>
              </a:extLst>
            </p:cNvPr>
            <p:cNvSpPr txBox="1"/>
            <p:nvPr/>
          </p:nvSpPr>
          <p:spPr>
            <a:xfrm>
              <a:off x="-352334" y="5594284"/>
              <a:ext cx="1295400" cy="369332"/>
            </a:xfrm>
            <a:prstGeom prst="rect">
              <a:avLst/>
            </a:prstGeom>
            <a:noFill/>
          </p:spPr>
          <p:txBody>
            <a:bodyPr wrap="square" rtlCol="0">
              <a:spAutoFit/>
            </a:bodyPr>
            <a:lstStyle/>
            <a:p>
              <a:pPr algn="r"/>
              <a:r>
                <a:rPr lang="en-US" b="1" dirty="0">
                  <a:solidFill>
                    <a:srgbClr val="C00000"/>
                  </a:solidFill>
                </a:rPr>
                <a:t>24</a:t>
              </a:r>
            </a:p>
          </p:txBody>
        </p:sp>
        <p:sp>
          <p:nvSpPr>
            <p:cNvPr id="2183" name="TextBox 2182">
              <a:extLst>
                <a:ext uri="{FF2B5EF4-FFF2-40B4-BE49-F238E27FC236}">
                  <a16:creationId xmlns:a16="http://schemas.microsoft.com/office/drawing/2014/main" id="{3E760C7C-E942-9AFF-79B1-D6ED8EE8BF6A}"/>
                </a:ext>
              </a:extLst>
            </p:cNvPr>
            <p:cNvSpPr txBox="1"/>
            <p:nvPr/>
          </p:nvSpPr>
          <p:spPr>
            <a:xfrm>
              <a:off x="-85819" y="5038119"/>
              <a:ext cx="1066800" cy="369332"/>
            </a:xfrm>
            <a:prstGeom prst="rect">
              <a:avLst/>
            </a:prstGeom>
            <a:noFill/>
          </p:spPr>
          <p:txBody>
            <a:bodyPr wrap="square" rtlCol="0">
              <a:spAutoFit/>
            </a:bodyPr>
            <a:lstStyle/>
            <a:p>
              <a:pPr algn="r"/>
              <a:r>
                <a:rPr lang="en-US" b="1" dirty="0">
                  <a:solidFill>
                    <a:srgbClr val="C00000"/>
                  </a:solidFill>
                </a:rPr>
                <a:t>23</a:t>
              </a:r>
            </a:p>
          </p:txBody>
        </p:sp>
        <p:sp>
          <p:nvSpPr>
            <p:cNvPr id="2184" name="TextBox 2183">
              <a:extLst>
                <a:ext uri="{FF2B5EF4-FFF2-40B4-BE49-F238E27FC236}">
                  <a16:creationId xmlns:a16="http://schemas.microsoft.com/office/drawing/2014/main" id="{E74D0887-864E-39E7-08EB-9ED2E748DE60}"/>
                </a:ext>
              </a:extLst>
            </p:cNvPr>
            <p:cNvSpPr txBox="1"/>
            <p:nvPr/>
          </p:nvSpPr>
          <p:spPr>
            <a:xfrm>
              <a:off x="1133752" y="3327334"/>
              <a:ext cx="1761848" cy="338554"/>
            </a:xfrm>
            <a:prstGeom prst="rect">
              <a:avLst/>
            </a:prstGeom>
            <a:noFill/>
          </p:spPr>
          <p:txBody>
            <a:bodyPr wrap="square" rtlCol="0">
              <a:spAutoFit/>
            </a:bodyPr>
            <a:lstStyle/>
            <a:p>
              <a:endParaRPr lang="en-US" sz="1600" b="1" dirty="0">
                <a:solidFill>
                  <a:srgbClr val="0070C0"/>
                </a:solidFill>
              </a:endParaRPr>
            </a:p>
          </p:txBody>
        </p:sp>
        <p:sp>
          <p:nvSpPr>
            <p:cNvPr id="2185" name="TextBox 2184">
              <a:extLst>
                <a:ext uri="{FF2B5EF4-FFF2-40B4-BE49-F238E27FC236}">
                  <a16:creationId xmlns:a16="http://schemas.microsoft.com/office/drawing/2014/main" id="{29E1D060-7DD3-D1EF-558F-E8DA30D452DB}"/>
                </a:ext>
              </a:extLst>
            </p:cNvPr>
            <p:cNvSpPr txBox="1"/>
            <p:nvPr/>
          </p:nvSpPr>
          <p:spPr>
            <a:xfrm>
              <a:off x="1133752" y="5574843"/>
              <a:ext cx="1881138" cy="338554"/>
            </a:xfrm>
            <a:prstGeom prst="rect">
              <a:avLst/>
            </a:prstGeom>
            <a:noFill/>
          </p:spPr>
          <p:txBody>
            <a:bodyPr wrap="square" rtlCol="0">
              <a:spAutoFit/>
            </a:bodyPr>
            <a:lstStyle/>
            <a:p>
              <a:endParaRPr lang="en-US" sz="1600" b="1" dirty="0">
                <a:solidFill>
                  <a:srgbClr val="0070C0"/>
                </a:solidFill>
              </a:endParaRPr>
            </a:p>
          </p:txBody>
        </p:sp>
        <p:sp>
          <p:nvSpPr>
            <p:cNvPr id="2186" name="TextBox 2185">
              <a:extLst>
                <a:ext uri="{FF2B5EF4-FFF2-40B4-BE49-F238E27FC236}">
                  <a16:creationId xmlns:a16="http://schemas.microsoft.com/office/drawing/2014/main" id="{ADDBEF69-F95A-18DA-556F-DDEFDA39C040}"/>
                </a:ext>
              </a:extLst>
            </p:cNvPr>
            <p:cNvSpPr txBox="1"/>
            <p:nvPr/>
          </p:nvSpPr>
          <p:spPr>
            <a:xfrm>
              <a:off x="1095098" y="1569027"/>
              <a:ext cx="1905367" cy="338554"/>
            </a:xfrm>
            <a:prstGeom prst="rect">
              <a:avLst/>
            </a:prstGeom>
            <a:noFill/>
          </p:spPr>
          <p:txBody>
            <a:bodyPr wrap="square" rtlCol="0">
              <a:spAutoFit/>
            </a:bodyPr>
            <a:lstStyle/>
            <a:p>
              <a:endParaRPr lang="en-US" sz="1600" b="1" dirty="0">
                <a:solidFill>
                  <a:srgbClr val="0070C0"/>
                </a:solidFill>
              </a:endParaRPr>
            </a:p>
          </p:txBody>
        </p:sp>
        <p:sp>
          <p:nvSpPr>
            <p:cNvPr id="2187" name="TextBox 2186">
              <a:extLst>
                <a:ext uri="{FF2B5EF4-FFF2-40B4-BE49-F238E27FC236}">
                  <a16:creationId xmlns:a16="http://schemas.microsoft.com/office/drawing/2014/main" id="{48572B57-C9A8-BD62-534F-CA9FB95A8A08}"/>
                </a:ext>
              </a:extLst>
            </p:cNvPr>
            <p:cNvSpPr txBox="1"/>
            <p:nvPr/>
          </p:nvSpPr>
          <p:spPr>
            <a:xfrm>
              <a:off x="1066801" y="416958"/>
              <a:ext cx="1933665" cy="338554"/>
            </a:xfrm>
            <a:prstGeom prst="rect">
              <a:avLst/>
            </a:prstGeom>
            <a:noFill/>
          </p:spPr>
          <p:txBody>
            <a:bodyPr wrap="square" rtlCol="0">
              <a:spAutoFit/>
            </a:bodyPr>
            <a:lstStyle/>
            <a:p>
              <a:endParaRPr lang="en-US" sz="1600" b="1" dirty="0">
                <a:solidFill>
                  <a:srgbClr val="0070C0"/>
                </a:solidFill>
              </a:endParaRPr>
            </a:p>
          </p:txBody>
        </p:sp>
        <p:sp>
          <p:nvSpPr>
            <p:cNvPr id="2188" name="TextBox 2187">
              <a:extLst>
                <a:ext uri="{FF2B5EF4-FFF2-40B4-BE49-F238E27FC236}">
                  <a16:creationId xmlns:a16="http://schemas.microsoft.com/office/drawing/2014/main" id="{8CD55DC8-D2CB-70CB-4101-BD2521A63F65}"/>
                </a:ext>
              </a:extLst>
            </p:cNvPr>
            <p:cNvSpPr txBox="1"/>
            <p:nvPr/>
          </p:nvSpPr>
          <p:spPr>
            <a:xfrm>
              <a:off x="1066800" y="3890445"/>
              <a:ext cx="1933664" cy="338554"/>
            </a:xfrm>
            <a:prstGeom prst="rect">
              <a:avLst/>
            </a:prstGeom>
            <a:noFill/>
          </p:spPr>
          <p:txBody>
            <a:bodyPr wrap="square" rtlCol="0">
              <a:spAutoFit/>
            </a:bodyPr>
            <a:lstStyle/>
            <a:p>
              <a:endParaRPr lang="en-US" sz="1600" b="1" dirty="0">
                <a:solidFill>
                  <a:srgbClr val="0070C0"/>
                </a:solidFill>
              </a:endParaRPr>
            </a:p>
          </p:txBody>
        </p:sp>
        <p:sp>
          <p:nvSpPr>
            <p:cNvPr id="2189" name="TextBox 2188">
              <a:extLst>
                <a:ext uri="{FF2B5EF4-FFF2-40B4-BE49-F238E27FC236}">
                  <a16:creationId xmlns:a16="http://schemas.microsoft.com/office/drawing/2014/main" id="{31AF84C1-D6B6-7CBD-ADCD-A8721E9D4E07}"/>
                </a:ext>
              </a:extLst>
            </p:cNvPr>
            <p:cNvSpPr txBox="1"/>
            <p:nvPr/>
          </p:nvSpPr>
          <p:spPr>
            <a:xfrm>
              <a:off x="1104713" y="2165980"/>
              <a:ext cx="1895751" cy="338554"/>
            </a:xfrm>
            <a:prstGeom prst="rect">
              <a:avLst/>
            </a:prstGeom>
            <a:noFill/>
          </p:spPr>
          <p:txBody>
            <a:bodyPr wrap="square" rtlCol="0">
              <a:spAutoFit/>
            </a:bodyPr>
            <a:lstStyle/>
            <a:p>
              <a:endParaRPr lang="en-US" sz="1600" b="1" dirty="0">
                <a:solidFill>
                  <a:srgbClr val="0070C0"/>
                </a:solidFill>
              </a:endParaRPr>
            </a:p>
          </p:txBody>
        </p:sp>
        <p:sp>
          <p:nvSpPr>
            <p:cNvPr id="2190" name="TextBox 2189">
              <a:extLst>
                <a:ext uri="{FF2B5EF4-FFF2-40B4-BE49-F238E27FC236}">
                  <a16:creationId xmlns:a16="http://schemas.microsoft.com/office/drawing/2014/main" id="{5F3FDD26-DBE3-7456-C7B6-32E4C3E8CBE6}"/>
                </a:ext>
              </a:extLst>
            </p:cNvPr>
            <p:cNvSpPr txBox="1"/>
            <p:nvPr/>
          </p:nvSpPr>
          <p:spPr>
            <a:xfrm>
              <a:off x="1133752" y="994134"/>
              <a:ext cx="1866713" cy="338554"/>
            </a:xfrm>
            <a:prstGeom prst="rect">
              <a:avLst/>
            </a:prstGeom>
            <a:noFill/>
          </p:spPr>
          <p:txBody>
            <a:bodyPr wrap="square" rtlCol="0">
              <a:spAutoFit/>
            </a:bodyPr>
            <a:lstStyle/>
            <a:p>
              <a:endParaRPr lang="en-US" sz="1600" b="1" dirty="0">
                <a:solidFill>
                  <a:srgbClr val="0070C0"/>
                </a:solidFill>
              </a:endParaRPr>
            </a:p>
          </p:txBody>
        </p:sp>
      </p:grpSp>
      <p:sp>
        <p:nvSpPr>
          <p:cNvPr id="2191" name="TextBox 2190">
            <a:extLst>
              <a:ext uri="{FF2B5EF4-FFF2-40B4-BE49-F238E27FC236}">
                <a16:creationId xmlns:a16="http://schemas.microsoft.com/office/drawing/2014/main" id="{DA5DFA26-DE8A-5710-00E5-DFD97A23ED00}"/>
              </a:ext>
            </a:extLst>
          </p:cNvPr>
          <p:cNvSpPr txBox="1"/>
          <p:nvPr/>
        </p:nvSpPr>
        <p:spPr>
          <a:xfrm>
            <a:off x="662869" y="2754443"/>
            <a:ext cx="533400" cy="369332"/>
          </a:xfrm>
          <a:prstGeom prst="rect">
            <a:avLst/>
          </a:prstGeom>
          <a:noFill/>
        </p:spPr>
        <p:txBody>
          <a:bodyPr wrap="square" rtlCol="0">
            <a:spAutoFit/>
          </a:bodyPr>
          <a:lstStyle/>
          <a:p>
            <a:r>
              <a:rPr lang="en-US" b="1" dirty="0">
                <a:solidFill>
                  <a:srgbClr val="C00000"/>
                </a:solidFill>
              </a:rPr>
              <a:t>4</a:t>
            </a:r>
          </a:p>
        </p:txBody>
      </p:sp>
      <p:sp>
        <p:nvSpPr>
          <p:cNvPr id="2192" name="TextBox 2191">
            <a:extLst>
              <a:ext uri="{FF2B5EF4-FFF2-40B4-BE49-F238E27FC236}">
                <a16:creationId xmlns:a16="http://schemas.microsoft.com/office/drawing/2014/main" id="{F24786C3-4276-9209-CCA7-D0EA889DE389}"/>
              </a:ext>
            </a:extLst>
          </p:cNvPr>
          <p:cNvSpPr txBox="1"/>
          <p:nvPr/>
        </p:nvSpPr>
        <p:spPr>
          <a:xfrm>
            <a:off x="498392" y="4482547"/>
            <a:ext cx="533400" cy="369332"/>
          </a:xfrm>
          <a:prstGeom prst="rect">
            <a:avLst/>
          </a:prstGeom>
          <a:noFill/>
        </p:spPr>
        <p:txBody>
          <a:bodyPr wrap="square" rtlCol="0">
            <a:spAutoFit/>
          </a:bodyPr>
          <a:lstStyle/>
          <a:p>
            <a:r>
              <a:rPr lang="en-US" b="1" dirty="0">
                <a:solidFill>
                  <a:srgbClr val="C00000"/>
                </a:solidFill>
              </a:rPr>
              <a:t>22</a:t>
            </a:r>
          </a:p>
        </p:txBody>
      </p:sp>
      <p:sp>
        <p:nvSpPr>
          <p:cNvPr id="2193" name="TextBox 2192">
            <a:extLst>
              <a:ext uri="{FF2B5EF4-FFF2-40B4-BE49-F238E27FC236}">
                <a16:creationId xmlns:a16="http://schemas.microsoft.com/office/drawing/2014/main" id="{0AB34C53-B28B-F88D-83F3-6A6552333439}"/>
              </a:ext>
            </a:extLst>
          </p:cNvPr>
          <p:cNvSpPr txBox="1"/>
          <p:nvPr/>
        </p:nvSpPr>
        <p:spPr>
          <a:xfrm>
            <a:off x="458276" y="6183299"/>
            <a:ext cx="533400" cy="369332"/>
          </a:xfrm>
          <a:prstGeom prst="rect">
            <a:avLst/>
          </a:prstGeom>
          <a:noFill/>
        </p:spPr>
        <p:txBody>
          <a:bodyPr wrap="square" rtlCol="0">
            <a:spAutoFit/>
          </a:bodyPr>
          <a:lstStyle/>
          <a:p>
            <a:r>
              <a:rPr lang="en-US" b="1" dirty="0">
                <a:solidFill>
                  <a:srgbClr val="C00000"/>
                </a:solidFill>
              </a:rPr>
              <a:t>25</a:t>
            </a:r>
          </a:p>
        </p:txBody>
      </p:sp>
      <p:sp>
        <p:nvSpPr>
          <p:cNvPr id="2194" name="TextBox 2193">
            <a:extLst>
              <a:ext uri="{FF2B5EF4-FFF2-40B4-BE49-F238E27FC236}">
                <a16:creationId xmlns:a16="http://schemas.microsoft.com/office/drawing/2014/main" id="{33BE77C9-3E39-8154-457A-E1E64A2DF14A}"/>
              </a:ext>
            </a:extLst>
          </p:cNvPr>
          <p:cNvSpPr txBox="1"/>
          <p:nvPr/>
        </p:nvSpPr>
        <p:spPr>
          <a:xfrm>
            <a:off x="2529769" y="417566"/>
            <a:ext cx="914400"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andy</a:t>
            </a:r>
          </a:p>
        </p:txBody>
      </p:sp>
      <p:sp>
        <p:nvSpPr>
          <p:cNvPr id="2195" name="TextBox 2194">
            <a:extLst>
              <a:ext uri="{FF2B5EF4-FFF2-40B4-BE49-F238E27FC236}">
                <a16:creationId xmlns:a16="http://schemas.microsoft.com/office/drawing/2014/main" id="{4A1B4F42-C7DF-1209-57A8-D4EDBB3FA686}"/>
              </a:ext>
            </a:extLst>
          </p:cNvPr>
          <p:cNvSpPr txBox="1"/>
          <p:nvPr/>
        </p:nvSpPr>
        <p:spPr>
          <a:xfrm>
            <a:off x="2525427" y="2227744"/>
            <a:ext cx="1240499"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err="1">
                <a:solidFill>
                  <a:srgbClr val="C00000"/>
                </a:solidFill>
              </a:rPr>
              <a:t>dennis</a:t>
            </a:r>
            <a:endParaRPr lang="en-US" b="1" i="1" dirty="0">
              <a:solidFill>
                <a:srgbClr val="C00000"/>
              </a:solidFill>
            </a:endParaRPr>
          </a:p>
        </p:txBody>
      </p:sp>
      <p:sp>
        <p:nvSpPr>
          <p:cNvPr id="2196" name="TextBox 2195">
            <a:extLst>
              <a:ext uri="{FF2B5EF4-FFF2-40B4-BE49-F238E27FC236}">
                <a16:creationId xmlns:a16="http://schemas.microsoft.com/office/drawing/2014/main" id="{CB656A98-44B7-BFFF-5411-6ADD3EA3F555}"/>
              </a:ext>
            </a:extLst>
          </p:cNvPr>
          <p:cNvSpPr txBox="1"/>
          <p:nvPr/>
        </p:nvSpPr>
        <p:spPr>
          <a:xfrm>
            <a:off x="2531357" y="4464485"/>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err="1">
                <a:solidFill>
                  <a:srgbClr val="C00000"/>
                </a:solidFill>
              </a:rPr>
              <a:t>wanda</a:t>
            </a:r>
            <a:endParaRPr lang="en-US" b="1" i="1" dirty="0">
              <a:solidFill>
                <a:srgbClr val="C00000"/>
              </a:solidFill>
            </a:endParaRPr>
          </a:p>
        </p:txBody>
      </p:sp>
      <p:sp>
        <p:nvSpPr>
          <p:cNvPr id="2197" name="TextBox 2196">
            <a:extLst>
              <a:ext uri="{FF2B5EF4-FFF2-40B4-BE49-F238E27FC236}">
                <a16:creationId xmlns:a16="http://schemas.microsoft.com/office/drawing/2014/main" id="{3C4EAEB2-E663-1636-F339-AC1D0F71BA39}"/>
              </a:ext>
            </a:extLst>
          </p:cNvPr>
          <p:cNvSpPr txBox="1"/>
          <p:nvPr/>
        </p:nvSpPr>
        <p:spPr>
          <a:xfrm>
            <a:off x="3988417" y="1566715"/>
            <a:ext cx="1225459"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charles</a:t>
            </a:r>
          </a:p>
        </p:txBody>
      </p:sp>
      <p:sp>
        <p:nvSpPr>
          <p:cNvPr id="2198" name="TextBox 2197">
            <a:extLst>
              <a:ext uri="{FF2B5EF4-FFF2-40B4-BE49-F238E27FC236}">
                <a16:creationId xmlns:a16="http://schemas.microsoft.com/office/drawing/2014/main" id="{AC5EF2F5-E7EB-39A1-A812-C7186CE5D7C8}"/>
              </a:ext>
            </a:extLst>
          </p:cNvPr>
          <p:cNvSpPr txBox="1"/>
          <p:nvPr/>
        </p:nvSpPr>
        <p:spPr>
          <a:xfrm>
            <a:off x="2532125" y="1579222"/>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err="1">
                <a:solidFill>
                  <a:srgbClr val="C00000"/>
                </a:solidFill>
              </a:rPr>
              <a:t>claire</a:t>
            </a:r>
            <a:endParaRPr lang="en-US" b="1" i="1" dirty="0">
              <a:solidFill>
                <a:srgbClr val="C00000"/>
              </a:solidFill>
            </a:endParaRPr>
          </a:p>
        </p:txBody>
      </p:sp>
      <p:sp>
        <p:nvSpPr>
          <p:cNvPr id="2199" name="TextBox 2198">
            <a:extLst>
              <a:ext uri="{FF2B5EF4-FFF2-40B4-BE49-F238E27FC236}">
                <a16:creationId xmlns:a16="http://schemas.microsoft.com/office/drawing/2014/main" id="{8EB3A20E-EC3B-AC5D-A518-9F82E6A4B364}"/>
              </a:ext>
            </a:extLst>
          </p:cNvPr>
          <p:cNvSpPr txBox="1"/>
          <p:nvPr/>
        </p:nvSpPr>
        <p:spPr>
          <a:xfrm>
            <a:off x="2545089" y="3276504"/>
            <a:ext cx="944050"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fern</a:t>
            </a:r>
          </a:p>
        </p:txBody>
      </p:sp>
      <p:sp>
        <p:nvSpPr>
          <p:cNvPr id="2200" name="TextBox 2199">
            <a:extLst>
              <a:ext uri="{FF2B5EF4-FFF2-40B4-BE49-F238E27FC236}">
                <a16:creationId xmlns:a16="http://schemas.microsoft.com/office/drawing/2014/main" id="{2A7EBAE5-DB20-6816-CE19-0A8FA1407FA4}"/>
              </a:ext>
            </a:extLst>
          </p:cNvPr>
          <p:cNvSpPr txBox="1"/>
          <p:nvPr/>
        </p:nvSpPr>
        <p:spPr>
          <a:xfrm>
            <a:off x="5607765" y="1568662"/>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cindi</a:t>
            </a:r>
          </a:p>
        </p:txBody>
      </p:sp>
      <p:sp>
        <p:nvSpPr>
          <p:cNvPr id="2201" name="TextBox 2200">
            <a:extLst>
              <a:ext uri="{FF2B5EF4-FFF2-40B4-BE49-F238E27FC236}">
                <a16:creationId xmlns:a16="http://schemas.microsoft.com/office/drawing/2014/main" id="{F79FE92F-58C1-E9EB-28AE-5F8479FEE366}"/>
              </a:ext>
            </a:extLst>
          </p:cNvPr>
          <p:cNvSpPr txBox="1"/>
          <p:nvPr/>
        </p:nvSpPr>
        <p:spPr>
          <a:xfrm>
            <a:off x="4147694" y="2212662"/>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donna</a:t>
            </a:r>
          </a:p>
        </p:txBody>
      </p:sp>
      <p:sp>
        <p:nvSpPr>
          <p:cNvPr id="2202" name="TextBox 2201">
            <a:extLst>
              <a:ext uri="{FF2B5EF4-FFF2-40B4-BE49-F238E27FC236}">
                <a16:creationId xmlns:a16="http://schemas.microsoft.com/office/drawing/2014/main" id="{11C4C1EC-3A30-017D-D132-5BF18F4AC357}"/>
              </a:ext>
            </a:extLst>
          </p:cNvPr>
          <p:cNvSpPr txBox="1"/>
          <p:nvPr/>
        </p:nvSpPr>
        <p:spPr>
          <a:xfrm>
            <a:off x="2506543" y="5061457"/>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xerxes</a:t>
            </a:r>
          </a:p>
        </p:txBody>
      </p:sp>
      <p:sp>
        <p:nvSpPr>
          <p:cNvPr id="2203" name="TextBox 2202">
            <a:extLst>
              <a:ext uri="{FF2B5EF4-FFF2-40B4-BE49-F238E27FC236}">
                <a16:creationId xmlns:a16="http://schemas.microsoft.com/office/drawing/2014/main" id="{C7B19A9E-F484-48AA-AC14-B2AE9538DB37}"/>
              </a:ext>
            </a:extLst>
          </p:cNvPr>
          <p:cNvSpPr txBox="1"/>
          <p:nvPr/>
        </p:nvSpPr>
        <p:spPr>
          <a:xfrm>
            <a:off x="2613852" y="6183299"/>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zorba</a:t>
            </a:r>
          </a:p>
        </p:txBody>
      </p:sp>
      <p:sp>
        <p:nvSpPr>
          <p:cNvPr id="2204" name="TextBox 2203">
            <a:extLst>
              <a:ext uri="{FF2B5EF4-FFF2-40B4-BE49-F238E27FC236}">
                <a16:creationId xmlns:a16="http://schemas.microsoft.com/office/drawing/2014/main" id="{85255C46-CAB5-40C8-6A21-BF703C7B8671}"/>
              </a:ext>
            </a:extLst>
          </p:cNvPr>
          <p:cNvSpPr txBox="1"/>
          <p:nvPr/>
        </p:nvSpPr>
        <p:spPr>
          <a:xfrm>
            <a:off x="3988417" y="4458109"/>
            <a:ext cx="1078538" cy="369332"/>
          </a:xfrm>
          <a:prstGeom prst="rect">
            <a:avLst/>
          </a:prstGeom>
          <a:noFill/>
          <a:ln w="25400">
            <a:solidFill>
              <a:schemeClr val="accent4">
                <a:lumMod val="75000"/>
              </a:schemeClr>
            </a:solidFill>
          </a:ln>
        </p:spPr>
        <p:txBody>
          <a:bodyPr wrap="square" rtlCol="0">
            <a:spAutoFit/>
          </a:bodyPr>
          <a:lstStyle/>
          <a:p>
            <a:pPr marL="109728" indent="0">
              <a:spcAft>
                <a:spcPts val="1200"/>
              </a:spcAft>
              <a:buNone/>
            </a:pPr>
            <a:r>
              <a:rPr lang="en-US" b="1" i="1" dirty="0">
                <a:solidFill>
                  <a:srgbClr val="C00000"/>
                </a:solidFill>
              </a:rPr>
              <a:t>warren</a:t>
            </a:r>
          </a:p>
        </p:txBody>
      </p:sp>
      <p:sp>
        <p:nvSpPr>
          <p:cNvPr id="2205" name="Freeform 7">
            <a:extLst>
              <a:ext uri="{FF2B5EF4-FFF2-40B4-BE49-F238E27FC236}">
                <a16:creationId xmlns:a16="http://schemas.microsoft.com/office/drawing/2014/main" id="{C7B1EB9D-58BA-08DD-FF32-7A632A88868B}"/>
              </a:ext>
            </a:extLst>
          </p:cNvPr>
          <p:cNvSpPr/>
          <p:nvPr/>
        </p:nvSpPr>
        <p:spPr>
          <a:xfrm>
            <a:off x="665759" y="3930256"/>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6" name="Freeform 56">
            <a:extLst>
              <a:ext uri="{FF2B5EF4-FFF2-40B4-BE49-F238E27FC236}">
                <a16:creationId xmlns:a16="http://schemas.microsoft.com/office/drawing/2014/main" id="{FFFBEB76-EAEC-2510-E89F-54E6EA73440D}"/>
              </a:ext>
            </a:extLst>
          </p:cNvPr>
          <p:cNvSpPr/>
          <p:nvPr/>
        </p:nvSpPr>
        <p:spPr>
          <a:xfrm>
            <a:off x="673928" y="4014922"/>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7" name="Freeform 57">
            <a:extLst>
              <a:ext uri="{FF2B5EF4-FFF2-40B4-BE49-F238E27FC236}">
                <a16:creationId xmlns:a16="http://schemas.microsoft.com/office/drawing/2014/main" id="{C50B9BAF-9EA8-BFB4-738C-1D396337E48D}"/>
              </a:ext>
            </a:extLst>
          </p:cNvPr>
          <p:cNvSpPr/>
          <p:nvPr/>
        </p:nvSpPr>
        <p:spPr>
          <a:xfrm>
            <a:off x="1881663" y="3914311"/>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8" name="Freeform 58">
            <a:extLst>
              <a:ext uri="{FF2B5EF4-FFF2-40B4-BE49-F238E27FC236}">
                <a16:creationId xmlns:a16="http://schemas.microsoft.com/office/drawing/2014/main" id="{D176AE8D-84D8-BDB0-0AB2-32F77D94023F}"/>
              </a:ext>
            </a:extLst>
          </p:cNvPr>
          <p:cNvSpPr/>
          <p:nvPr/>
        </p:nvSpPr>
        <p:spPr>
          <a:xfrm>
            <a:off x="1883785" y="3998977"/>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09" name="Straight Arrow Connector 2208">
            <a:extLst>
              <a:ext uri="{FF2B5EF4-FFF2-40B4-BE49-F238E27FC236}">
                <a16:creationId xmlns:a16="http://schemas.microsoft.com/office/drawing/2014/main" id="{8BE5C3A3-F298-0167-0CBC-B75D0AC3D89E}"/>
              </a:ext>
            </a:extLst>
          </p:cNvPr>
          <p:cNvCxnSpPr>
            <a:endCxn id="2194" idx="1"/>
          </p:cNvCxnSpPr>
          <p:nvPr/>
        </p:nvCxnSpPr>
        <p:spPr>
          <a:xfrm>
            <a:off x="2165960" y="602232"/>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0" name="Straight Arrow Connector 2209">
            <a:extLst>
              <a:ext uri="{FF2B5EF4-FFF2-40B4-BE49-F238E27FC236}">
                <a16:creationId xmlns:a16="http://schemas.microsoft.com/office/drawing/2014/main" id="{A10ED136-6C8D-1341-A701-5F9469143409}"/>
              </a:ext>
            </a:extLst>
          </p:cNvPr>
          <p:cNvCxnSpPr/>
          <p:nvPr/>
        </p:nvCxnSpPr>
        <p:spPr>
          <a:xfrm>
            <a:off x="2165960" y="1739993"/>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1" name="Straight Arrow Connector 2210">
            <a:extLst>
              <a:ext uri="{FF2B5EF4-FFF2-40B4-BE49-F238E27FC236}">
                <a16:creationId xmlns:a16="http://schemas.microsoft.com/office/drawing/2014/main" id="{4242D59B-9185-D8DF-5416-2D61E12D3028}"/>
              </a:ext>
            </a:extLst>
          </p:cNvPr>
          <p:cNvCxnSpPr/>
          <p:nvPr/>
        </p:nvCxnSpPr>
        <p:spPr>
          <a:xfrm>
            <a:off x="3765926" y="2377755"/>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2" name="Straight Arrow Connector 2211">
            <a:extLst>
              <a:ext uri="{FF2B5EF4-FFF2-40B4-BE49-F238E27FC236}">
                <a16:creationId xmlns:a16="http://schemas.microsoft.com/office/drawing/2014/main" id="{C48123E6-F003-E077-CD9F-06828B53F144}"/>
              </a:ext>
            </a:extLst>
          </p:cNvPr>
          <p:cNvCxnSpPr/>
          <p:nvPr/>
        </p:nvCxnSpPr>
        <p:spPr>
          <a:xfrm>
            <a:off x="2165960" y="2394660"/>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3" name="Straight Arrow Connector 2212">
            <a:extLst>
              <a:ext uri="{FF2B5EF4-FFF2-40B4-BE49-F238E27FC236}">
                <a16:creationId xmlns:a16="http://schemas.microsoft.com/office/drawing/2014/main" id="{B0DEDF66-53B4-C292-0050-96DEB00540AC}"/>
              </a:ext>
            </a:extLst>
          </p:cNvPr>
          <p:cNvCxnSpPr/>
          <p:nvPr/>
        </p:nvCxnSpPr>
        <p:spPr>
          <a:xfrm>
            <a:off x="5228916" y="1772192"/>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4" name="Straight Arrow Connector 2213">
            <a:extLst>
              <a:ext uri="{FF2B5EF4-FFF2-40B4-BE49-F238E27FC236}">
                <a16:creationId xmlns:a16="http://schemas.microsoft.com/office/drawing/2014/main" id="{5DA09AED-FBDA-848C-B6DA-C1E32D816829}"/>
              </a:ext>
            </a:extLst>
          </p:cNvPr>
          <p:cNvCxnSpPr/>
          <p:nvPr/>
        </p:nvCxnSpPr>
        <p:spPr>
          <a:xfrm>
            <a:off x="3624608" y="1752671"/>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5" name="Straight Arrow Connector 2214">
            <a:extLst>
              <a:ext uri="{FF2B5EF4-FFF2-40B4-BE49-F238E27FC236}">
                <a16:creationId xmlns:a16="http://schemas.microsoft.com/office/drawing/2014/main" id="{8A784E13-6829-7EDE-1B39-FC1C5C2A664A}"/>
              </a:ext>
            </a:extLst>
          </p:cNvPr>
          <p:cNvCxnSpPr/>
          <p:nvPr/>
        </p:nvCxnSpPr>
        <p:spPr>
          <a:xfrm>
            <a:off x="2165959" y="5255342"/>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6" name="Straight Arrow Connector 2215">
            <a:extLst>
              <a:ext uri="{FF2B5EF4-FFF2-40B4-BE49-F238E27FC236}">
                <a16:creationId xmlns:a16="http://schemas.microsoft.com/office/drawing/2014/main" id="{20255C40-6F2A-F51C-A573-E348EDDBA8A7}"/>
              </a:ext>
            </a:extLst>
          </p:cNvPr>
          <p:cNvCxnSpPr/>
          <p:nvPr/>
        </p:nvCxnSpPr>
        <p:spPr>
          <a:xfrm>
            <a:off x="3624608" y="4667213"/>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7" name="Straight Arrow Connector 2216">
            <a:extLst>
              <a:ext uri="{FF2B5EF4-FFF2-40B4-BE49-F238E27FC236}">
                <a16:creationId xmlns:a16="http://schemas.microsoft.com/office/drawing/2014/main" id="{09913E06-4CD4-2166-5185-173222083353}"/>
              </a:ext>
            </a:extLst>
          </p:cNvPr>
          <p:cNvCxnSpPr/>
          <p:nvPr/>
        </p:nvCxnSpPr>
        <p:spPr>
          <a:xfrm>
            <a:off x="2154721" y="4650482"/>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8" name="Straight Arrow Connector 2217">
            <a:extLst>
              <a:ext uri="{FF2B5EF4-FFF2-40B4-BE49-F238E27FC236}">
                <a16:creationId xmlns:a16="http://schemas.microsoft.com/office/drawing/2014/main" id="{D266885F-9FC1-136C-4E9B-6843DFBD79AF}"/>
              </a:ext>
            </a:extLst>
          </p:cNvPr>
          <p:cNvCxnSpPr/>
          <p:nvPr/>
        </p:nvCxnSpPr>
        <p:spPr>
          <a:xfrm>
            <a:off x="2181280" y="3461170"/>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19" name="Straight Arrow Connector 2218">
            <a:extLst>
              <a:ext uri="{FF2B5EF4-FFF2-40B4-BE49-F238E27FC236}">
                <a16:creationId xmlns:a16="http://schemas.microsoft.com/office/drawing/2014/main" id="{894CA836-9238-7C0A-394E-68CBC2609E47}"/>
              </a:ext>
            </a:extLst>
          </p:cNvPr>
          <p:cNvCxnSpPr/>
          <p:nvPr/>
        </p:nvCxnSpPr>
        <p:spPr>
          <a:xfrm>
            <a:off x="2228714" y="6397164"/>
            <a:ext cx="36380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220" name="TextBox 2219">
            <a:extLst>
              <a:ext uri="{FF2B5EF4-FFF2-40B4-BE49-F238E27FC236}">
                <a16:creationId xmlns:a16="http://schemas.microsoft.com/office/drawing/2014/main" id="{6E1693EA-4FCA-EC4D-B1E5-E808E6201040}"/>
              </a:ext>
            </a:extLst>
          </p:cNvPr>
          <p:cNvSpPr txBox="1"/>
          <p:nvPr/>
        </p:nvSpPr>
        <p:spPr>
          <a:xfrm>
            <a:off x="1788217" y="5583488"/>
            <a:ext cx="467940" cy="523220"/>
          </a:xfrm>
          <a:prstGeom prst="rect">
            <a:avLst/>
          </a:prstGeom>
          <a:noFill/>
        </p:spPr>
        <p:txBody>
          <a:bodyPr wrap="square" rtlCol="0">
            <a:spAutoFit/>
          </a:bodyPr>
          <a:lstStyle/>
          <a:p>
            <a:endParaRPr lang="en-US" sz="2800" b="1" dirty="0">
              <a:solidFill>
                <a:srgbClr val="0070C0"/>
              </a:solidFill>
            </a:endParaRPr>
          </a:p>
        </p:txBody>
      </p:sp>
      <p:sp>
        <p:nvSpPr>
          <p:cNvPr id="2221" name="TextBox 2220">
            <a:extLst>
              <a:ext uri="{FF2B5EF4-FFF2-40B4-BE49-F238E27FC236}">
                <a16:creationId xmlns:a16="http://schemas.microsoft.com/office/drawing/2014/main" id="{CA9DDFAE-7E47-3D11-8EFF-A2B66A0C78FB}"/>
              </a:ext>
            </a:extLst>
          </p:cNvPr>
          <p:cNvSpPr txBox="1"/>
          <p:nvPr/>
        </p:nvSpPr>
        <p:spPr>
          <a:xfrm>
            <a:off x="1757731" y="2674354"/>
            <a:ext cx="467940" cy="523220"/>
          </a:xfrm>
          <a:prstGeom prst="rect">
            <a:avLst/>
          </a:prstGeom>
          <a:noFill/>
        </p:spPr>
        <p:txBody>
          <a:bodyPr wrap="square" rtlCol="0">
            <a:spAutoFit/>
          </a:bodyPr>
          <a:lstStyle/>
          <a:p>
            <a:endParaRPr lang="en-US" sz="2800" b="1" dirty="0">
              <a:solidFill>
                <a:srgbClr val="0070C0"/>
              </a:solidFill>
            </a:endParaRPr>
          </a:p>
        </p:txBody>
      </p:sp>
    </p:spTree>
    <p:extLst>
      <p:ext uri="{BB962C8B-B14F-4D97-AF65-F5344CB8AC3E}">
        <p14:creationId xmlns:p14="http://schemas.microsoft.com/office/powerpoint/2010/main" val="64642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0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9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9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9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9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0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0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0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0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6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9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9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20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20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20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208"/>
                                        </p:tgtEl>
                                        <p:attrNameLst>
                                          <p:attrName>style.visibility</p:attrName>
                                        </p:attrNameLst>
                                      </p:cBhvr>
                                      <p:to>
                                        <p:strVal val="visible"/>
                                      </p:to>
                                    </p:set>
                                  </p:childTnLst>
                                </p:cTn>
                              </p:par>
                              <p:par>
                                <p:cTn id="65" presetID="1" presetClass="entr" presetSubtype="0" fill="hold" grpId="0" nodeType="withEffect" nodePh="1">
                                  <p:stCondLst>
                                    <p:cond delay="0"/>
                                  </p:stCondLst>
                                  <p:endCondLst>
                                    <p:cond evt="begin" delay="0">
                                      <p:tn val="65"/>
                                    </p:cond>
                                  </p:endCondLst>
                                  <p:childTnLst>
                                    <p:set>
                                      <p:cBhvr>
                                        <p:cTn id="66" dur="1" fill="hold">
                                          <p:stCondLst>
                                            <p:cond delay="0"/>
                                          </p:stCondLst>
                                        </p:cTn>
                                        <p:tgtEl>
                                          <p:spTgt spid="2220"/>
                                        </p:tgtEl>
                                        <p:attrNameLst>
                                          <p:attrName>style.visibility</p:attrName>
                                        </p:attrNameLst>
                                      </p:cBhvr>
                                      <p:to>
                                        <p:strVal val="visible"/>
                                      </p:to>
                                    </p:set>
                                  </p:childTnLst>
                                </p:cTn>
                              </p:par>
                              <p:par>
                                <p:cTn id="67" presetID="1" presetClass="entr" presetSubtype="0" fill="hold" grpId="0" nodeType="withEffect" nodePh="1">
                                  <p:stCondLst>
                                    <p:cond delay="0"/>
                                  </p:stCondLst>
                                  <p:endCondLst>
                                    <p:cond evt="begin" delay="0">
                                      <p:tn val="67"/>
                                    </p:cond>
                                  </p:endCondLst>
                                  <p:childTnLst>
                                    <p:set>
                                      <p:cBhvr>
                                        <p:cTn id="68" dur="1" fill="hold">
                                          <p:stCondLst>
                                            <p:cond delay="0"/>
                                          </p:stCondLst>
                                        </p:cTn>
                                        <p:tgtEl>
                                          <p:spTgt spid="2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 grpId="0"/>
      <p:bldP spid="2192" grpId="0"/>
      <p:bldP spid="2193" grpId="0"/>
      <p:bldP spid="2194" grpId="0" animBg="1"/>
      <p:bldP spid="2195" grpId="0" animBg="1"/>
      <p:bldP spid="2196" grpId="0" animBg="1"/>
      <p:bldP spid="2197" grpId="0" animBg="1"/>
      <p:bldP spid="2198" grpId="0" animBg="1"/>
      <p:bldP spid="2199" grpId="0" animBg="1"/>
      <p:bldP spid="2200" grpId="0" animBg="1"/>
      <p:bldP spid="2201" grpId="0" animBg="1"/>
      <p:bldP spid="2202" grpId="0" animBg="1"/>
      <p:bldP spid="2203" grpId="0" animBg="1"/>
      <p:bldP spid="2204" grpId="0" animBg="1"/>
      <p:bldP spid="2205" grpId="0" animBg="1"/>
      <p:bldP spid="2206" grpId="0" animBg="1"/>
      <p:bldP spid="2207" grpId="0" animBg="1"/>
      <p:bldP spid="2208" grpId="0" animBg="1"/>
      <p:bldP spid="2220" grpId="0"/>
      <p:bldP spid="222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D6989-95BF-6B88-7C4B-F7BC25ACAA8B}"/>
              </a:ext>
            </a:extLst>
          </p:cNvPr>
          <p:cNvSpPr>
            <a:spLocks noGrp="1"/>
          </p:cNvSpPr>
          <p:nvPr>
            <p:ph type="title"/>
          </p:nvPr>
        </p:nvSpPr>
        <p:spPr/>
        <p:txBody>
          <a:bodyPr/>
          <a:lstStyle/>
          <a:p>
            <a:r>
              <a:rPr lang="en-US" dirty="0"/>
              <a:t>Chaining operations</a:t>
            </a:r>
          </a:p>
        </p:txBody>
      </p:sp>
      <p:sp>
        <p:nvSpPr>
          <p:cNvPr id="3" name="Content Placeholder 2">
            <a:extLst>
              <a:ext uri="{FF2B5EF4-FFF2-40B4-BE49-F238E27FC236}">
                <a16:creationId xmlns:a16="http://schemas.microsoft.com/office/drawing/2014/main" id="{BBFDB8AB-3504-4BE5-B794-6EDBF8A5ED6D}"/>
              </a:ext>
            </a:extLst>
          </p:cNvPr>
          <p:cNvSpPr>
            <a:spLocks noGrp="1"/>
          </p:cNvSpPr>
          <p:nvPr>
            <p:ph idx="1"/>
          </p:nvPr>
        </p:nvSpPr>
        <p:spPr/>
        <p:txBody>
          <a:bodyPr>
            <a:normAutofit/>
          </a:bodyPr>
          <a:lstStyle/>
          <a:p>
            <a:r>
              <a:rPr lang="en-US" dirty="0"/>
              <a:t>put(key, value)</a:t>
            </a:r>
          </a:p>
          <a:p>
            <a:pPr lvl="1"/>
            <a:r>
              <a:rPr lang="en-US" dirty="0"/>
              <a:t>hash(key) to get table index</a:t>
            </a:r>
          </a:p>
          <a:p>
            <a:pPr lvl="1"/>
            <a:r>
              <a:rPr lang="en-US" dirty="0"/>
              <a:t>Look for key in the list at that index in the table</a:t>
            </a:r>
          </a:p>
          <a:p>
            <a:pPr lvl="1"/>
            <a:r>
              <a:rPr lang="en-US" dirty="0"/>
              <a:t>If key exists in that list, replace associated value with new value</a:t>
            </a:r>
          </a:p>
          <a:p>
            <a:pPr lvl="1"/>
            <a:r>
              <a:rPr lang="en-US" dirty="0"/>
              <a:t>If key does not exist in that list, add key/value pair to that list</a:t>
            </a:r>
          </a:p>
          <a:p>
            <a:r>
              <a:rPr lang="en-US" dirty="0"/>
              <a:t>find(key)</a:t>
            </a:r>
          </a:p>
          <a:p>
            <a:pPr lvl="1"/>
            <a:r>
              <a:rPr lang="en-US" dirty="0"/>
              <a:t>hash(key) to get table index</a:t>
            </a:r>
          </a:p>
          <a:p>
            <a:pPr lvl="1"/>
            <a:r>
              <a:rPr lang="en-US" dirty="0"/>
              <a:t>Look for key in the list at that index in the table</a:t>
            </a:r>
          </a:p>
          <a:p>
            <a:pPr lvl="1"/>
            <a:r>
              <a:rPr lang="en-US" dirty="0"/>
              <a:t>If key exists in that list, return associated value</a:t>
            </a:r>
          </a:p>
          <a:p>
            <a:pPr lvl="1"/>
            <a:r>
              <a:rPr lang="en-US" dirty="0"/>
              <a:t>Otherwise, does not exist (return null or throw exception, etc.)</a:t>
            </a:r>
          </a:p>
          <a:p>
            <a:endParaRPr lang="en-US" dirty="0"/>
          </a:p>
          <a:p>
            <a:endParaRPr lang="en-US" dirty="0"/>
          </a:p>
        </p:txBody>
      </p:sp>
    </p:spTree>
    <p:extLst>
      <p:ext uri="{BB962C8B-B14F-4D97-AF65-F5344CB8AC3E}">
        <p14:creationId xmlns:p14="http://schemas.microsoft.com/office/powerpoint/2010/main" val="2182103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CF8A3-366F-5728-5DD3-7EE42180FE15}"/>
              </a:ext>
            </a:extLst>
          </p:cNvPr>
          <p:cNvSpPr>
            <a:spLocks noGrp="1"/>
          </p:cNvSpPr>
          <p:nvPr>
            <p:ph type="title"/>
          </p:nvPr>
        </p:nvSpPr>
        <p:spPr/>
        <p:txBody>
          <a:bodyPr/>
          <a:lstStyle/>
          <a:p>
            <a:r>
              <a:rPr lang="en-US" dirty="0"/>
              <a:t>Chaining operations</a:t>
            </a:r>
          </a:p>
        </p:txBody>
      </p:sp>
      <p:sp>
        <p:nvSpPr>
          <p:cNvPr id="3" name="Content Placeholder 2">
            <a:extLst>
              <a:ext uri="{FF2B5EF4-FFF2-40B4-BE49-F238E27FC236}">
                <a16:creationId xmlns:a16="http://schemas.microsoft.com/office/drawing/2014/main" id="{511D87CE-098C-B6D9-7796-56AFF036991F}"/>
              </a:ext>
            </a:extLst>
          </p:cNvPr>
          <p:cNvSpPr>
            <a:spLocks noGrp="1"/>
          </p:cNvSpPr>
          <p:nvPr>
            <p:ph idx="1"/>
          </p:nvPr>
        </p:nvSpPr>
        <p:spPr/>
        <p:txBody>
          <a:bodyPr/>
          <a:lstStyle/>
          <a:p>
            <a:r>
              <a:rPr lang="en-US" dirty="0"/>
              <a:t>remove(key)</a:t>
            </a:r>
          </a:p>
          <a:p>
            <a:pPr lvl="1"/>
            <a:r>
              <a:rPr lang="en-US" dirty="0"/>
              <a:t>hash(key) to get table index</a:t>
            </a:r>
          </a:p>
          <a:p>
            <a:pPr lvl="1"/>
            <a:r>
              <a:rPr lang="en-US" dirty="0"/>
              <a:t>Look for key in the list at that index in the table</a:t>
            </a:r>
          </a:p>
          <a:p>
            <a:pPr lvl="1"/>
            <a:r>
              <a:rPr lang="en-US" dirty="0"/>
              <a:t>If key exists in that list, remove key/value pair from list</a:t>
            </a:r>
          </a:p>
          <a:p>
            <a:endParaRPr lang="en-US" dirty="0"/>
          </a:p>
        </p:txBody>
      </p:sp>
    </p:spTree>
    <p:extLst>
      <p:ext uri="{BB962C8B-B14F-4D97-AF65-F5344CB8AC3E}">
        <p14:creationId xmlns:p14="http://schemas.microsoft.com/office/powerpoint/2010/main" val="503716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229AD-71B9-9919-3D44-D369FC3194D9}"/>
              </a:ext>
            </a:extLst>
          </p:cNvPr>
          <p:cNvSpPr>
            <a:spLocks noGrp="1"/>
          </p:cNvSpPr>
          <p:nvPr>
            <p:ph type="title"/>
          </p:nvPr>
        </p:nvSpPr>
        <p:spPr/>
        <p:txBody>
          <a:bodyPr/>
          <a:lstStyle/>
          <a:p>
            <a:r>
              <a:rPr lang="en-US" dirty="0"/>
              <a:t>Chaining operations time complexity</a:t>
            </a:r>
          </a:p>
        </p:txBody>
      </p:sp>
      <p:sp>
        <p:nvSpPr>
          <p:cNvPr id="3" name="Content Placeholder 2">
            <a:extLst>
              <a:ext uri="{FF2B5EF4-FFF2-40B4-BE49-F238E27FC236}">
                <a16:creationId xmlns:a16="http://schemas.microsoft.com/office/drawing/2014/main" id="{2BDD36FE-3D59-DEEA-33B5-3391A579B702}"/>
              </a:ext>
            </a:extLst>
          </p:cNvPr>
          <p:cNvSpPr>
            <a:spLocks noGrp="1"/>
          </p:cNvSpPr>
          <p:nvPr>
            <p:ph idx="1"/>
          </p:nvPr>
        </p:nvSpPr>
        <p:spPr/>
        <p:txBody>
          <a:bodyPr/>
          <a:lstStyle/>
          <a:p>
            <a:r>
              <a:rPr lang="en-US" dirty="0"/>
              <a:t>Get (average and worst)</a:t>
            </a:r>
          </a:p>
          <a:p>
            <a:pPr lvl="1"/>
            <a:r>
              <a:rPr lang="en-US" dirty="0"/>
              <a:t>Calculate hash to find right list</a:t>
            </a:r>
          </a:p>
          <a:p>
            <a:pPr lvl="2"/>
            <a:r>
              <a:rPr lang="en-US" dirty="0"/>
              <a:t>O(k) =&gt; O(1) for bounded key size</a:t>
            </a:r>
          </a:p>
          <a:p>
            <a:pPr lvl="1"/>
            <a:r>
              <a:rPr lang="en-US" dirty="0"/>
              <a:t>Traverse list looking for key</a:t>
            </a:r>
          </a:p>
          <a:p>
            <a:pPr lvl="2"/>
            <a:r>
              <a:rPr lang="en-US" dirty="0"/>
              <a:t>O(average list size)</a:t>
            </a:r>
          </a:p>
          <a:p>
            <a:pPr lvl="2"/>
            <a:r>
              <a:rPr lang="en-US" dirty="0"/>
              <a:t>Average list size == load factor</a:t>
            </a:r>
          </a:p>
          <a:p>
            <a:pPr lvl="2"/>
            <a:r>
              <a:rPr lang="en-US" dirty="0"/>
              <a:t>If we resize table when load factor hits a constant limit, this </a:t>
            </a:r>
            <a:r>
              <a:rPr lang="en-US"/>
              <a:t>is O</a:t>
            </a:r>
            <a:r>
              <a:rPr lang="en-US" dirty="0"/>
              <a:t>(1)</a:t>
            </a:r>
          </a:p>
          <a:p>
            <a:pPr lvl="1"/>
            <a:r>
              <a:rPr lang="en-US" b="1" dirty="0"/>
              <a:t>O(1)</a:t>
            </a:r>
          </a:p>
        </p:txBody>
      </p:sp>
    </p:spTree>
    <p:extLst>
      <p:ext uri="{BB962C8B-B14F-4D97-AF65-F5344CB8AC3E}">
        <p14:creationId xmlns:p14="http://schemas.microsoft.com/office/powerpoint/2010/main" val="218295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E121-B67E-0005-8CE7-5A5AA2223FBE}"/>
              </a:ext>
            </a:extLst>
          </p:cNvPr>
          <p:cNvSpPr>
            <a:spLocks noGrp="1"/>
          </p:cNvSpPr>
          <p:nvPr>
            <p:ph type="title"/>
          </p:nvPr>
        </p:nvSpPr>
        <p:spPr/>
        <p:txBody>
          <a:bodyPr/>
          <a:lstStyle/>
          <a:p>
            <a:r>
              <a:rPr lang="en-US" dirty="0"/>
              <a:t>Chaining operations time complexity</a:t>
            </a:r>
          </a:p>
        </p:txBody>
      </p:sp>
      <p:sp>
        <p:nvSpPr>
          <p:cNvPr id="3" name="Content Placeholder 2">
            <a:extLst>
              <a:ext uri="{FF2B5EF4-FFF2-40B4-BE49-F238E27FC236}">
                <a16:creationId xmlns:a16="http://schemas.microsoft.com/office/drawing/2014/main" id="{A1E9B303-FE39-B95F-EEE9-BA7FA3B74CE5}"/>
              </a:ext>
            </a:extLst>
          </p:cNvPr>
          <p:cNvSpPr>
            <a:spLocks noGrp="1"/>
          </p:cNvSpPr>
          <p:nvPr>
            <p:ph idx="1"/>
          </p:nvPr>
        </p:nvSpPr>
        <p:spPr/>
        <p:txBody>
          <a:bodyPr>
            <a:normAutofit fontScale="85000" lnSpcReduction="20000"/>
          </a:bodyPr>
          <a:lstStyle/>
          <a:p>
            <a:r>
              <a:rPr lang="en-US" dirty="0"/>
              <a:t>put (average)</a:t>
            </a:r>
          </a:p>
          <a:p>
            <a:pPr lvl="1"/>
            <a:r>
              <a:rPr lang="en-US" dirty="0"/>
              <a:t>Calculate hash to find right list</a:t>
            </a:r>
          </a:p>
          <a:p>
            <a:pPr lvl="2"/>
            <a:r>
              <a:rPr lang="en-US" dirty="0"/>
              <a:t>O(K) =&gt; O(1)</a:t>
            </a:r>
          </a:p>
          <a:p>
            <a:pPr lvl="1"/>
            <a:r>
              <a:rPr lang="en-US" dirty="0"/>
              <a:t>Traverse list</a:t>
            </a:r>
          </a:p>
          <a:p>
            <a:pPr lvl="2"/>
            <a:r>
              <a:rPr lang="en-US" dirty="0"/>
              <a:t>O(avg. list size) =&gt; O(load) =&gt; O(1)</a:t>
            </a:r>
          </a:p>
          <a:p>
            <a:pPr lvl="1"/>
            <a:r>
              <a:rPr lang="en-US" dirty="0"/>
              <a:t>Insert into list if not found</a:t>
            </a:r>
          </a:p>
          <a:p>
            <a:pPr lvl="2"/>
            <a:r>
              <a:rPr lang="en-US" dirty="0"/>
              <a:t>O(1), add to head of list</a:t>
            </a:r>
          </a:p>
          <a:p>
            <a:pPr lvl="2"/>
            <a:r>
              <a:rPr lang="en-US" dirty="0"/>
              <a:t>No need for tail pointer</a:t>
            </a:r>
          </a:p>
          <a:p>
            <a:pPr lvl="1"/>
            <a:r>
              <a:rPr lang="en-US" b="1" dirty="0"/>
              <a:t>O(1)</a:t>
            </a:r>
          </a:p>
          <a:p>
            <a:r>
              <a:rPr lang="en-US" dirty="0"/>
              <a:t>put (worst)</a:t>
            </a:r>
          </a:p>
          <a:p>
            <a:pPr lvl="1"/>
            <a:r>
              <a:rPr lang="en-US" dirty="0"/>
              <a:t>May need to resize table if load limit exceeded to reduce average list size and spread keys out</a:t>
            </a:r>
          </a:p>
          <a:p>
            <a:pPr lvl="1"/>
            <a:r>
              <a:rPr lang="en-US" dirty="0"/>
              <a:t>Each existing K needs to be rehashed</a:t>
            </a:r>
          </a:p>
          <a:p>
            <a:pPr lvl="1"/>
            <a:r>
              <a:rPr lang="en-US" b="1" dirty="0"/>
              <a:t>O(n)</a:t>
            </a:r>
          </a:p>
          <a:p>
            <a:pPr lvl="1"/>
            <a:r>
              <a:rPr lang="en-US" dirty="0"/>
              <a:t>Best practice: resize when load exceeds </a:t>
            </a:r>
            <a:r>
              <a:rPr lang="en-US" b="1" dirty="0"/>
              <a:t>1.0</a:t>
            </a:r>
          </a:p>
          <a:p>
            <a:pPr lvl="1"/>
            <a:endParaRPr lang="en-US" dirty="0"/>
          </a:p>
        </p:txBody>
      </p:sp>
    </p:spTree>
    <p:extLst>
      <p:ext uri="{BB962C8B-B14F-4D97-AF65-F5344CB8AC3E}">
        <p14:creationId xmlns:p14="http://schemas.microsoft.com/office/powerpoint/2010/main" val="3233762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E4043-BC4B-5E83-DE0A-9B4DA873D580}"/>
              </a:ext>
            </a:extLst>
          </p:cNvPr>
          <p:cNvSpPr>
            <a:spLocks noGrp="1"/>
          </p:cNvSpPr>
          <p:nvPr>
            <p:ph type="title"/>
          </p:nvPr>
        </p:nvSpPr>
        <p:spPr/>
        <p:txBody>
          <a:bodyPr/>
          <a:lstStyle/>
          <a:p>
            <a:r>
              <a:rPr lang="en-US" dirty="0"/>
              <a:t>Is BST instead of list worth it?</a:t>
            </a:r>
          </a:p>
        </p:txBody>
      </p:sp>
      <p:sp>
        <p:nvSpPr>
          <p:cNvPr id="3" name="Content Placeholder 2">
            <a:extLst>
              <a:ext uri="{FF2B5EF4-FFF2-40B4-BE49-F238E27FC236}">
                <a16:creationId xmlns:a16="http://schemas.microsoft.com/office/drawing/2014/main" id="{FD078300-DF30-17E0-A1A4-8A5BE28655BD}"/>
              </a:ext>
            </a:extLst>
          </p:cNvPr>
          <p:cNvSpPr>
            <a:spLocks noGrp="1"/>
          </p:cNvSpPr>
          <p:nvPr>
            <p:ph idx="1"/>
          </p:nvPr>
        </p:nvSpPr>
        <p:spPr/>
        <p:txBody>
          <a:bodyPr/>
          <a:lstStyle/>
          <a:p>
            <a:r>
              <a:rPr lang="en-US" dirty="0"/>
              <a:t>In the case of a collision where we have to traverse a list to find some element, why don’t we store a BST to make traversal faster? That is, log(list length) instead of ½ list length</a:t>
            </a:r>
          </a:p>
          <a:p>
            <a:r>
              <a:rPr lang="en-US" dirty="0"/>
              <a:t>BST is over-complicated for little gain, if any</a:t>
            </a:r>
          </a:p>
          <a:p>
            <a:r>
              <a:rPr lang="en-US" dirty="0"/>
              <a:t>Prefer to focus on keeping lists short so that we can consider O(list length) to be </a:t>
            </a:r>
            <a:r>
              <a:rPr lang="en-US" b="1" dirty="0"/>
              <a:t>O(1)</a:t>
            </a:r>
          </a:p>
          <a:p>
            <a:r>
              <a:rPr lang="en-US" dirty="0"/>
              <a:t>Make table size bigger, make hash function distribute over more slots</a:t>
            </a:r>
          </a:p>
          <a:p>
            <a:endParaRPr lang="en-US" dirty="0"/>
          </a:p>
        </p:txBody>
      </p:sp>
    </p:spTree>
    <p:extLst>
      <p:ext uri="{BB962C8B-B14F-4D97-AF65-F5344CB8AC3E}">
        <p14:creationId xmlns:p14="http://schemas.microsoft.com/office/powerpoint/2010/main" val="23470053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326F9-9810-AD50-0F41-5B181CEB874F}"/>
              </a:ext>
            </a:extLst>
          </p:cNvPr>
          <p:cNvSpPr>
            <a:spLocks noGrp="1"/>
          </p:cNvSpPr>
          <p:nvPr>
            <p:ph type="title"/>
          </p:nvPr>
        </p:nvSpPr>
        <p:spPr/>
        <p:txBody>
          <a:bodyPr/>
          <a:lstStyle/>
          <a:p>
            <a:r>
              <a:rPr lang="en-US" dirty="0"/>
              <a:t>Probing</a:t>
            </a:r>
          </a:p>
        </p:txBody>
      </p:sp>
      <p:sp>
        <p:nvSpPr>
          <p:cNvPr id="3" name="Content Placeholder 2">
            <a:extLst>
              <a:ext uri="{FF2B5EF4-FFF2-40B4-BE49-F238E27FC236}">
                <a16:creationId xmlns:a16="http://schemas.microsoft.com/office/drawing/2014/main" id="{EEA0C72F-2364-CA7C-202F-1F039615AF97}"/>
              </a:ext>
            </a:extLst>
          </p:cNvPr>
          <p:cNvSpPr>
            <a:spLocks noGrp="1"/>
          </p:cNvSpPr>
          <p:nvPr>
            <p:ph idx="1"/>
          </p:nvPr>
        </p:nvSpPr>
        <p:spPr/>
        <p:txBody>
          <a:bodyPr/>
          <a:lstStyle/>
          <a:p>
            <a:r>
              <a:rPr lang="en-US" dirty="0"/>
              <a:t>Table entry is null or a single cell</a:t>
            </a:r>
          </a:p>
          <a:p>
            <a:r>
              <a:rPr lang="en-US" dirty="0"/>
              <a:t>If a new key hashes to an empty slot, then store a cell there with that key data</a:t>
            </a:r>
          </a:p>
          <a:p>
            <a:r>
              <a:rPr lang="en-US" dirty="0"/>
              <a:t>If a new key hashes to an occupied slot, compute a next slot to try (repeat as needed)</a:t>
            </a:r>
          </a:p>
        </p:txBody>
      </p:sp>
    </p:spTree>
    <p:extLst>
      <p:ext uri="{BB962C8B-B14F-4D97-AF65-F5344CB8AC3E}">
        <p14:creationId xmlns:p14="http://schemas.microsoft.com/office/powerpoint/2010/main" val="584631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078B8-F508-DF7E-56DC-4E383FE469D7}"/>
              </a:ext>
            </a:extLst>
          </p:cNvPr>
          <p:cNvSpPr>
            <a:spLocks noGrp="1"/>
          </p:cNvSpPr>
          <p:nvPr>
            <p:ph type="title"/>
          </p:nvPr>
        </p:nvSpPr>
        <p:spPr/>
        <p:txBody>
          <a:bodyPr/>
          <a:lstStyle/>
          <a:p>
            <a:r>
              <a:rPr lang="en-US" dirty="0"/>
              <a:t>Linear probing</a:t>
            </a:r>
          </a:p>
        </p:txBody>
      </p:sp>
      <p:sp>
        <p:nvSpPr>
          <p:cNvPr id="3" name="Content Placeholder 2">
            <a:extLst>
              <a:ext uri="{FF2B5EF4-FFF2-40B4-BE49-F238E27FC236}">
                <a16:creationId xmlns:a16="http://schemas.microsoft.com/office/drawing/2014/main" id="{9729EF5A-3058-6E83-FEF9-8424C247E02A}"/>
              </a:ext>
            </a:extLst>
          </p:cNvPr>
          <p:cNvSpPr>
            <a:spLocks noGrp="1"/>
          </p:cNvSpPr>
          <p:nvPr>
            <p:ph idx="1"/>
          </p:nvPr>
        </p:nvSpPr>
        <p:spPr/>
        <p:txBody>
          <a:bodyPr/>
          <a:lstStyle/>
          <a:p>
            <a:r>
              <a:rPr lang="en-US" dirty="0"/>
              <a:t>Linear probing says to try other “nearby” slots</a:t>
            </a:r>
          </a:p>
          <a:p>
            <a:r>
              <a:rPr lang="en-US" dirty="0"/>
              <a:t>If table[hash(key)] % size is full</a:t>
            </a:r>
          </a:p>
          <a:p>
            <a:r>
              <a:rPr lang="en-US" dirty="0"/>
              <a:t>Try table[hash(key)+1] % size, and if that’s full</a:t>
            </a:r>
          </a:p>
          <a:p>
            <a:r>
              <a:rPr lang="en-US" dirty="0"/>
              <a:t>Try table[hash(key)+2] % size</a:t>
            </a:r>
          </a:p>
          <a:p>
            <a:r>
              <a:rPr lang="en-US" dirty="0"/>
              <a:t>...</a:t>
            </a:r>
          </a:p>
          <a:p>
            <a:r>
              <a:rPr lang="en-US" dirty="0"/>
              <a:t>Until a slot is open</a:t>
            </a:r>
          </a:p>
        </p:txBody>
      </p:sp>
    </p:spTree>
    <p:extLst>
      <p:ext uri="{BB962C8B-B14F-4D97-AF65-F5344CB8AC3E}">
        <p14:creationId xmlns:p14="http://schemas.microsoft.com/office/powerpoint/2010/main" val="1334124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B6BAF-6206-6443-F1A4-06431E5ECE56}"/>
              </a:ext>
            </a:extLst>
          </p:cNvPr>
          <p:cNvSpPr>
            <a:spLocks noGrp="1"/>
          </p:cNvSpPr>
          <p:nvPr>
            <p:ph type="title"/>
          </p:nvPr>
        </p:nvSpPr>
        <p:spPr/>
        <p:txBody>
          <a:bodyPr/>
          <a:lstStyle/>
          <a:p>
            <a:r>
              <a:rPr lang="en-US" dirty="0"/>
              <a:t>Hashing applications</a:t>
            </a:r>
          </a:p>
        </p:txBody>
      </p:sp>
      <p:sp>
        <p:nvSpPr>
          <p:cNvPr id="3" name="Content Placeholder 2">
            <a:extLst>
              <a:ext uri="{FF2B5EF4-FFF2-40B4-BE49-F238E27FC236}">
                <a16:creationId xmlns:a16="http://schemas.microsoft.com/office/drawing/2014/main" id="{0242AE18-B013-41F7-5A24-79061C42AF36}"/>
              </a:ext>
            </a:extLst>
          </p:cNvPr>
          <p:cNvSpPr>
            <a:spLocks noGrp="1"/>
          </p:cNvSpPr>
          <p:nvPr>
            <p:ph idx="1"/>
          </p:nvPr>
        </p:nvSpPr>
        <p:spPr/>
        <p:txBody>
          <a:bodyPr>
            <a:normAutofit fontScale="70000" lnSpcReduction="20000"/>
          </a:bodyPr>
          <a:lstStyle/>
          <a:p>
            <a:r>
              <a:rPr lang="en-US" dirty="0"/>
              <a:t>When I download a file, how can I verify that the download was successful (no errors or tampering)?</a:t>
            </a:r>
          </a:p>
          <a:p>
            <a:pPr lvl="1"/>
            <a:r>
              <a:rPr lang="en-US" dirty="0"/>
              <a:t>Using a common hash function (e.g., SHA256), the website can post the hash of the file. I can then hash my file and compare</a:t>
            </a:r>
          </a:p>
          <a:p>
            <a:r>
              <a:rPr lang="en-US" dirty="0"/>
              <a:t>Websites need to verify my password when I login, but they can’t store it in plaintext (insecure)</a:t>
            </a:r>
          </a:p>
          <a:p>
            <a:pPr lvl="1"/>
            <a:r>
              <a:rPr lang="en-US" dirty="0"/>
              <a:t>They store the hash of my plaintext password</a:t>
            </a:r>
          </a:p>
          <a:p>
            <a:r>
              <a:rPr lang="en-US" dirty="0"/>
              <a:t>Cryptocurrency/blockchain (simplified example)</a:t>
            </a:r>
          </a:p>
          <a:p>
            <a:pPr lvl="1"/>
            <a:r>
              <a:rPr lang="en-US" dirty="0"/>
              <a:t>The blockchain can be thought of as a linked list of blocks where the links are hashes</a:t>
            </a:r>
          </a:p>
          <a:p>
            <a:pPr lvl="1"/>
            <a:r>
              <a:rPr lang="en-US" dirty="0"/>
              <a:t>The system generates a “target” hash value (say, a hash where the first 30 bits are all 0) for the current block, and you need to find a value that, after being hashed, is less than that value</a:t>
            </a:r>
          </a:p>
          <a:p>
            <a:pPr lvl="1"/>
            <a:r>
              <a:rPr lang="en-US" dirty="0"/>
              <a:t>If so, you get a Bitcoin (and create a new block)</a:t>
            </a:r>
          </a:p>
          <a:p>
            <a:r>
              <a:rPr lang="en-US" dirty="0"/>
              <a:t>For us,</a:t>
            </a:r>
          </a:p>
          <a:p>
            <a:pPr lvl="1"/>
            <a:r>
              <a:rPr lang="en-US" dirty="0"/>
              <a:t>Hashing is O(1), allowing us to implement some operations such as insert, delete, find in O(1)</a:t>
            </a:r>
          </a:p>
          <a:p>
            <a:pPr lvl="1"/>
            <a:r>
              <a:rPr lang="en-US" dirty="0"/>
              <a:t>But ordering operations (</a:t>
            </a:r>
            <a:r>
              <a:rPr lang="en-US" dirty="0" err="1"/>
              <a:t>findMin</a:t>
            </a:r>
            <a:r>
              <a:rPr lang="en-US" dirty="0"/>
              <a:t>, traversal) cannot be done</a:t>
            </a:r>
          </a:p>
          <a:p>
            <a:pPr lvl="1"/>
            <a:r>
              <a:rPr lang="en-US" dirty="0"/>
              <a:t>Basic idea, we can index into an array (integer indices) in O(1). What if the key is not an integer? Convert it to an integer by hashing, then use the hash to locate data in an array-like structure</a:t>
            </a:r>
          </a:p>
        </p:txBody>
      </p:sp>
    </p:spTree>
    <p:extLst>
      <p:ext uri="{BB962C8B-B14F-4D97-AF65-F5344CB8AC3E}">
        <p14:creationId xmlns:p14="http://schemas.microsoft.com/office/powerpoint/2010/main" val="943956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57400" y="222375"/>
            <a:ext cx="4267200" cy="719496"/>
          </a:xfrm>
        </p:spPr>
        <p:txBody>
          <a:bodyPr>
            <a:normAutofit/>
          </a:bodyPr>
          <a:lstStyle/>
          <a:p>
            <a:r>
              <a:rPr lang="en-US" sz="3600" dirty="0">
                <a:solidFill>
                  <a:srgbClr val="0070C0"/>
                </a:solidFill>
                <a:latin typeface="Verdana" pitchFamily="34" charset="0"/>
                <a:ea typeface="Verdana" pitchFamily="34" charset="0"/>
                <a:cs typeface="Verdana" pitchFamily="34" charset="0"/>
              </a:rPr>
              <a:t>Example</a:t>
            </a:r>
          </a:p>
        </p:txBody>
      </p:sp>
      <p:sp>
        <p:nvSpPr>
          <p:cNvPr id="2" name="Content Placeholder 1"/>
          <p:cNvSpPr>
            <a:spLocks noGrp="1"/>
          </p:cNvSpPr>
          <p:nvPr>
            <p:ph idx="1"/>
          </p:nvPr>
        </p:nvSpPr>
        <p:spPr>
          <a:xfrm>
            <a:off x="1945024" y="1173335"/>
            <a:ext cx="2438400" cy="4929044"/>
          </a:xfrm>
        </p:spPr>
        <p:txBody>
          <a:bodyPr>
            <a:normAutofit/>
          </a:bodyPr>
          <a:lstStyle/>
          <a:p>
            <a:pPr marL="109728" indent="0">
              <a:spcAft>
                <a:spcPts val="1200"/>
              </a:spcAft>
              <a:buNone/>
            </a:pPr>
            <a:r>
              <a:rPr lang="en-US" sz="2400" b="1" i="1" dirty="0"/>
              <a:t>Keys:  </a:t>
            </a:r>
            <a:r>
              <a:rPr lang="en-US" sz="2400" b="1" i="1" dirty="0">
                <a:solidFill>
                  <a:srgbClr val="C00000"/>
                </a:solidFill>
              </a:rPr>
              <a:t>hash</a:t>
            </a:r>
          </a:p>
          <a:p>
            <a:pPr marL="109728" indent="0">
              <a:spcBef>
                <a:spcPts val="0"/>
              </a:spcBef>
              <a:buNone/>
            </a:pPr>
            <a:r>
              <a:rPr lang="en-US" sz="2400" b="1" i="1" dirty="0">
                <a:solidFill>
                  <a:srgbClr val="0070C0"/>
                </a:solidFill>
              </a:rPr>
              <a:t>andy, </a:t>
            </a:r>
          </a:p>
          <a:p>
            <a:pPr marL="109728" indent="0">
              <a:spcBef>
                <a:spcPts val="0"/>
              </a:spcBef>
              <a:buNone/>
            </a:pPr>
            <a:r>
              <a:rPr lang="en-US" sz="2400" b="1" i="1" dirty="0" err="1">
                <a:solidFill>
                  <a:srgbClr val="0070C0"/>
                </a:solidFill>
              </a:rPr>
              <a:t>dennis</a:t>
            </a:r>
            <a:r>
              <a:rPr lang="en-US" sz="2400" b="1" i="1" dirty="0">
                <a:solidFill>
                  <a:srgbClr val="0070C0"/>
                </a:solidFill>
              </a:rPr>
              <a:t>, </a:t>
            </a:r>
          </a:p>
          <a:p>
            <a:pPr marL="109728" indent="0">
              <a:spcBef>
                <a:spcPts val="0"/>
              </a:spcBef>
              <a:buNone/>
            </a:pPr>
            <a:r>
              <a:rPr lang="en-US" sz="2400" b="1" i="1" dirty="0">
                <a:solidFill>
                  <a:srgbClr val="0070C0"/>
                </a:solidFill>
              </a:rPr>
              <a:t>zorba, </a:t>
            </a:r>
          </a:p>
          <a:p>
            <a:pPr marL="109728" indent="0">
              <a:spcBef>
                <a:spcPts val="0"/>
              </a:spcBef>
              <a:buNone/>
            </a:pPr>
            <a:r>
              <a:rPr lang="en-US" sz="2400" b="1" i="1" dirty="0" err="1">
                <a:solidFill>
                  <a:srgbClr val="0070C0"/>
                </a:solidFill>
              </a:rPr>
              <a:t>claire</a:t>
            </a:r>
            <a:r>
              <a:rPr lang="en-US" sz="2400" b="1" i="1" dirty="0">
                <a:solidFill>
                  <a:srgbClr val="0070C0"/>
                </a:solidFill>
              </a:rPr>
              <a:t>, </a:t>
            </a:r>
          </a:p>
          <a:p>
            <a:pPr marL="109728" indent="0">
              <a:spcBef>
                <a:spcPts val="0"/>
              </a:spcBef>
              <a:buNone/>
            </a:pPr>
            <a:r>
              <a:rPr lang="en-US" sz="2400" b="1" i="1" dirty="0" err="1">
                <a:solidFill>
                  <a:srgbClr val="0070C0"/>
                </a:solidFill>
              </a:rPr>
              <a:t>wanda</a:t>
            </a:r>
            <a:r>
              <a:rPr lang="en-US" sz="2400" b="1" i="1" dirty="0">
                <a:solidFill>
                  <a:srgbClr val="0070C0"/>
                </a:solidFill>
              </a:rPr>
              <a:t>, </a:t>
            </a:r>
          </a:p>
          <a:p>
            <a:pPr marL="109728" indent="0">
              <a:spcBef>
                <a:spcPts val="0"/>
              </a:spcBef>
              <a:buNone/>
            </a:pPr>
            <a:r>
              <a:rPr lang="en-US" sz="2400" b="1" i="1" dirty="0">
                <a:solidFill>
                  <a:srgbClr val="0070C0"/>
                </a:solidFill>
              </a:rPr>
              <a:t>charles, </a:t>
            </a:r>
          </a:p>
          <a:p>
            <a:pPr marL="109728" indent="0">
              <a:spcBef>
                <a:spcPts val="0"/>
              </a:spcBef>
              <a:buNone/>
            </a:pPr>
            <a:r>
              <a:rPr lang="en-US" sz="2400" b="1" i="1" dirty="0">
                <a:solidFill>
                  <a:srgbClr val="0070C0"/>
                </a:solidFill>
              </a:rPr>
              <a:t>fern, </a:t>
            </a:r>
          </a:p>
          <a:p>
            <a:pPr marL="109728" indent="0">
              <a:spcBef>
                <a:spcPts val="0"/>
              </a:spcBef>
              <a:buNone/>
            </a:pPr>
            <a:r>
              <a:rPr lang="en-US" sz="2400" b="1" i="1" dirty="0">
                <a:solidFill>
                  <a:srgbClr val="0070C0"/>
                </a:solidFill>
              </a:rPr>
              <a:t>warren, </a:t>
            </a:r>
          </a:p>
          <a:p>
            <a:pPr marL="109728" indent="0">
              <a:spcBef>
                <a:spcPts val="0"/>
              </a:spcBef>
              <a:buNone/>
            </a:pPr>
            <a:r>
              <a:rPr lang="en-US" sz="2400" b="1" i="1" dirty="0">
                <a:solidFill>
                  <a:srgbClr val="0070C0"/>
                </a:solidFill>
              </a:rPr>
              <a:t>cindi, </a:t>
            </a:r>
          </a:p>
          <a:p>
            <a:pPr marL="109728" indent="0">
              <a:spcBef>
                <a:spcPts val="0"/>
              </a:spcBef>
              <a:buNone/>
            </a:pPr>
            <a:r>
              <a:rPr lang="en-US" sz="2400" b="1" i="1" dirty="0">
                <a:solidFill>
                  <a:srgbClr val="0070C0"/>
                </a:solidFill>
              </a:rPr>
              <a:t>xerxes, </a:t>
            </a:r>
          </a:p>
          <a:p>
            <a:pPr marL="109728" indent="0">
              <a:spcAft>
                <a:spcPts val="1200"/>
              </a:spcAft>
              <a:buNone/>
            </a:pPr>
            <a:r>
              <a:rPr lang="en-US" sz="2400" b="1" i="1" dirty="0">
                <a:solidFill>
                  <a:srgbClr val="0070C0"/>
                </a:solidFill>
              </a:rPr>
              <a:t>donna</a:t>
            </a:r>
          </a:p>
        </p:txBody>
      </p:sp>
      <p:grpSp>
        <p:nvGrpSpPr>
          <p:cNvPr id="38" name="Group 37"/>
          <p:cNvGrpSpPr/>
          <p:nvPr/>
        </p:nvGrpSpPr>
        <p:grpSpPr>
          <a:xfrm>
            <a:off x="7443721" y="346241"/>
            <a:ext cx="2908641" cy="6436939"/>
            <a:chOff x="-123734" y="274638"/>
            <a:chExt cx="3247934" cy="6436939"/>
          </a:xfrm>
        </p:grpSpPr>
        <p:sp>
          <p:nvSpPr>
            <p:cNvPr id="4" name="Rectangle 3"/>
            <p:cNvSpPr/>
            <p:nvPr/>
          </p:nvSpPr>
          <p:spPr>
            <a:xfrm>
              <a:off x="990600" y="274638"/>
              <a:ext cx="2133600" cy="6436939"/>
            </a:xfrm>
            <a:prstGeom prst="rect">
              <a:avLst/>
            </a:prstGeom>
            <a:solidFill>
              <a:schemeClr val="accent1">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133752" y="5033778"/>
              <a:ext cx="1866711" cy="338554"/>
            </a:xfrm>
            <a:prstGeom prst="rect">
              <a:avLst/>
            </a:prstGeom>
            <a:noFill/>
          </p:spPr>
          <p:txBody>
            <a:bodyPr wrap="square" rtlCol="0">
              <a:spAutoFit/>
            </a:bodyPr>
            <a:lstStyle/>
            <a:p>
              <a:endParaRPr lang="en-US" sz="1600" b="1" dirty="0">
                <a:solidFill>
                  <a:srgbClr val="0070C0"/>
                </a:solidFill>
              </a:endParaRPr>
            </a:p>
          </p:txBody>
        </p:sp>
        <p:sp>
          <p:nvSpPr>
            <p:cNvPr id="20" name="TextBox 19"/>
            <p:cNvSpPr txBox="1"/>
            <p:nvPr/>
          </p:nvSpPr>
          <p:spPr>
            <a:xfrm>
              <a:off x="362043" y="1163411"/>
              <a:ext cx="628558" cy="369332"/>
            </a:xfrm>
            <a:prstGeom prst="rect">
              <a:avLst/>
            </a:prstGeom>
            <a:noFill/>
          </p:spPr>
          <p:txBody>
            <a:bodyPr wrap="square" rtlCol="0">
              <a:spAutoFit/>
            </a:bodyPr>
            <a:lstStyle/>
            <a:p>
              <a:pPr algn="r"/>
              <a:r>
                <a:rPr lang="en-US" b="1" dirty="0">
                  <a:solidFill>
                    <a:srgbClr val="C00000"/>
                  </a:solidFill>
                </a:rPr>
                <a:t>2</a:t>
              </a:r>
            </a:p>
          </p:txBody>
        </p:sp>
        <p:sp>
          <p:nvSpPr>
            <p:cNvPr id="21" name="TextBox 20"/>
            <p:cNvSpPr txBox="1"/>
            <p:nvPr/>
          </p:nvSpPr>
          <p:spPr>
            <a:xfrm>
              <a:off x="277133" y="758865"/>
              <a:ext cx="687192" cy="369332"/>
            </a:xfrm>
            <a:prstGeom prst="rect">
              <a:avLst/>
            </a:prstGeom>
            <a:noFill/>
          </p:spPr>
          <p:txBody>
            <a:bodyPr wrap="square" rtlCol="0">
              <a:spAutoFit/>
            </a:bodyPr>
            <a:lstStyle/>
            <a:p>
              <a:pPr algn="r"/>
              <a:r>
                <a:rPr lang="en-US" b="1" dirty="0">
                  <a:solidFill>
                    <a:srgbClr val="C00000"/>
                  </a:solidFill>
                </a:rPr>
                <a:t>1</a:t>
              </a:r>
            </a:p>
          </p:txBody>
        </p:sp>
        <p:sp>
          <p:nvSpPr>
            <p:cNvPr id="22" name="TextBox 21"/>
            <p:cNvSpPr txBox="1"/>
            <p:nvPr/>
          </p:nvSpPr>
          <p:spPr>
            <a:xfrm>
              <a:off x="285912" y="325855"/>
              <a:ext cx="685451" cy="369332"/>
            </a:xfrm>
            <a:prstGeom prst="rect">
              <a:avLst/>
            </a:prstGeom>
            <a:noFill/>
          </p:spPr>
          <p:txBody>
            <a:bodyPr wrap="square" rtlCol="0">
              <a:spAutoFit/>
            </a:bodyPr>
            <a:lstStyle/>
            <a:p>
              <a:pPr algn="r"/>
              <a:r>
                <a:rPr lang="en-US" b="1" dirty="0">
                  <a:solidFill>
                    <a:srgbClr val="C00000"/>
                  </a:solidFill>
                </a:rPr>
                <a:t>0</a:t>
              </a:r>
            </a:p>
          </p:txBody>
        </p:sp>
        <p:sp>
          <p:nvSpPr>
            <p:cNvPr id="23" name="TextBox 22"/>
            <p:cNvSpPr txBox="1"/>
            <p:nvPr/>
          </p:nvSpPr>
          <p:spPr>
            <a:xfrm>
              <a:off x="28665" y="4453427"/>
              <a:ext cx="914401" cy="369332"/>
            </a:xfrm>
            <a:prstGeom prst="rect">
              <a:avLst/>
            </a:prstGeom>
            <a:noFill/>
          </p:spPr>
          <p:txBody>
            <a:bodyPr wrap="square" rtlCol="0">
              <a:spAutoFit/>
            </a:bodyPr>
            <a:lstStyle/>
            <a:p>
              <a:pPr algn="r"/>
              <a:endParaRPr lang="en-US" b="1" dirty="0">
                <a:solidFill>
                  <a:srgbClr val="C00000"/>
                </a:solidFill>
              </a:endParaRPr>
            </a:p>
          </p:txBody>
        </p:sp>
        <p:sp>
          <p:nvSpPr>
            <p:cNvPr id="25" name="TextBox 24"/>
            <p:cNvSpPr txBox="1"/>
            <p:nvPr/>
          </p:nvSpPr>
          <p:spPr>
            <a:xfrm>
              <a:off x="349327" y="2374943"/>
              <a:ext cx="609413" cy="369332"/>
            </a:xfrm>
            <a:prstGeom prst="rect">
              <a:avLst/>
            </a:prstGeom>
            <a:noFill/>
          </p:spPr>
          <p:txBody>
            <a:bodyPr wrap="square" rtlCol="0">
              <a:spAutoFit/>
            </a:bodyPr>
            <a:lstStyle/>
            <a:p>
              <a:pPr algn="r"/>
              <a:r>
                <a:rPr lang="en-US" b="1" dirty="0">
                  <a:solidFill>
                    <a:srgbClr val="C00000"/>
                  </a:solidFill>
                </a:rPr>
                <a:t>5</a:t>
              </a:r>
            </a:p>
          </p:txBody>
        </p:sp>
        <p:sp>
          <p:nvSpPr>
            <p:cNvPr id="26" name="TextBox 25"/>
            <p:cNvSpPr txBox="1"/>
            <p:nvPr/>
          </p:nvSpPr>
          <p:spPr>
            <a:xfrm>
              <a:off x="28665" y="2742432"/>
              <a:ext cx="838201" cy="369332"/>
            </a:xfrm>
            <a:prstGeom prst="rect">
              <a:avLst/>
            </a:prstGeom>
            <a:noFill/>
          </p:spPr>
          <p:txBody>
            <a:bodyPr wrap="square" rtlCol="0">
              <a:spAutoFit/>
            </a:bodyPr>
            <a:lstStyle/>
            <a:p>
              <a:pPr algn="r"/>
              <a:endParaRPr lang="en-US" b="1" dirty="0">
                <a:solidFill>
                  <a:srgbClr val="C00000"/>
                </a:solidFill>
              </a:endParaRPr>
            </a:p>
          </p:txBody>
        </p:sp>
        <p:sp>
          <p:nvSpPr>
            <p:cNvPr id="27" name="TextBox 26"/>
            <p:cNvSpPr txBox="1"/>
            <p:nvPr/>
          </p:nvSpPr>
          <p:spPr>
            <a:xfrm>
              <a:off x="243111" y="1560947"/>
              <a:ext cx="747490" cy="369332"/>
            </a:xfrm>
            <a:prstGeom prst="rect">
              <a:avLst/>
            </a:prstGeom>
            <a:noFill/>
          </p:spPr>
          <p:txBody>
            <a:bodyPr wrap="square" rtlCol="0">
              <a:spAutoFit/>
            </a:bodyPr>
            <a:lstStyle/>
            <a:p>
              <a:pPr algn="r"/>
              <a:r>
                <a:rPr lang="en-US" b="1" dirty="0">
                  <a:solidFill>
                    <a:srgbClr val="C00000"/>
                  </a:solidFill>
                </a:rPr>
                <a:t>3</a:t>
              </a:r>
            </a:p>
          </p:txBody>
        </p:sp>
        <p:sp>
          <p:nvSpPr>
            <p:cNvPr id="28" name="TextBox 27"/>
            <p:cNvSpPr txBox="1"/>
            <p:nvPr/>
          </p:nvSpPr>
          <p:spPr>
            <a:xfrm>
              <a:off x="-123734" y="6233039"/>
              <a:ext cx="1095098" cy="369332"/>
            </a:xfrm>
            <a:prstGeom prst="rect">
              <a:avLst/>
            </a:prstGeom>
            <a:noFill/>
          </p:spPr>
          <p:txBody>
            <a:bodyPr wrap="square" rtlCol="0">
              <a:spAutoFit/>
            </a:bodyPr>
            <a:lstStyle/>
            <a:p>
              <a:pPr algn="r"/>
              <a:endParaRPr lang="en-US" b="1" dirty="0">
                <a:solidFill>
                  <a:srgbClr val="C00000"/>
                </a:solidFill>
              </a:endParaRPr>
            </a:p>
          </p:txBody>
        </p:sp>
        <p:sp>
          <p:nvSpPr>
            <p:cNvPr id="29" name="TextBox 28"/>
            <p:cNvSpPr txBox="1"/>
            <p:nvPr/>
          </p:nvSpPr>
          <p:spPr>
            <a:xfrm>
              <a:off x="271408" y="5960969"/>
              <a:ext cx="699955" cy="369332"/>
            </a:xfrm>
            <a:prstGeom prst="rect">
              <a:avLst/>
            </a:prstGeom>
            <a:noFill/>
          </p:spPr>
          <p:txBody>
            <a:bodyPr wrap="square" rtlCol="0">
              <a:spAutoFit/>
            </a:bodyPr>
            <a:lstStyle/>
            <a:p>
              <a:pPr algn="r"/>
              <a:r>
                <a:rPr lang="en-US" b="1" dirty="0">
                  <a:solidFill>
                    <a:srgbClr val="C00000"/>
                  </a:solidFill>
                </a:rPr>
                <a:t>24</a:t>
              </a:r>
            </a:p>
          </p:txBody>
        </p:sp>
        <p:sp>
          <p:nvSpPr>
            <p:cNvPr id="30" name="TextBox 29"/>
            <p:cNvSpPr txBox="1"/>
            <p:nvPr/>
          </p:nvSpPr>
          <p:spPr>
            <a:xfrm>
              <a:off x="257615" y="5591637"/>
              <a:ext cx="709573" cy="369332"/>
            </a:xfrm>
            <a:prstGeom prst="rect">
              <a:avLst/>
            </a:prstGeom>
            <a:noFill/>
          </p:spPr>
          <p:txBody>
            <a:bodyPr wrap="square" rtlCol="0">
              <a:spAutoFit/>
            </a:bodyPr>
            <a:lstStyle/>
            <a:p>
              <a:pPr algn="r"/>
              <a:r>
                <a:rPr lang="en-US" b="1" dirty="0">
                  <a:solidFill>
                    <a:srgbClr val="C00000"/>
                  </a:solidFill>
                </a:rPr>
                <a:t>23</a:t>
              </a:r>
            </a:p>
          </p:txBody>
        </p:sp>
        <p:sp>
          <p:nvSpPr>
            <p:cNvPr id="31" name="TextBox 30"/>
            <p:cNvSpPr txBox="1"/>
            <p:nvPr/>
          </p:nvSpPr>
          <p:spPr>
            <a:xfrm>
              <a:off x="1133752" y="3327334"/>
              <a:ext cx="1761848" cy="338554"/>
            </a:xfrm>
            <a:prstGeom prst="rect">
              <a:avLst/>
            </a:prstGeom>
            <a:noFill/>
          </p:spPr>
          <p:txBody>
            <a:bodyPr wrap="square" rtlCol="0">
              <a:spAutoFit/>
            </a:bodyPr>
            <a:lstStyle/>
            <a:p>
              <a:endParaRPr lang="en-US" sz="1600" b="1" dirty="0">
                <a:solidFill>
                  <a:srgbClr val="0070C0"/>
                </a:solidFill>
              </a:endParaRPr>
            </a:p>
          </p:txBody>
        </p:sp>
        <p:sp>
          <p:nvSpPr>
            <p:cNvPr id="32" name="TextBox 31"/>
            <p:cNvSpPr txBox="1"/>
            <p:nvPr/>
          </p:nvSpPr>
          <p:spPr>
            <a:xfrm>
              <a:off x="1133752" y="5574843"/>
              <a:ext cx="1881138" cy="338554"/>
            </a:xfrm>
            <a:prstGeom prst="rect">
              <a:avLst/>
            </a:prstGeom>
            <a:noFill/>
          </p:spPr>
          <p:txBody>
            <a:bodyPr wrap="square" rtlCol="0">
              <a:spAutoFit/>
            </a:bodyPr>
            <a:lstStyle/>
            <a:p>
              <a:endParaRPr lang="en-US" sz="1600" b="1" dirty="0">
                <a:solidFill>
                  <a:srgbClr val="0070C0"/>
                </a:solidFill>
              </a:endParaRPr>
            </a:p>
          </p:txBody>
        </p:sp>
        <p:sp>
          <p:nvSpPr>
            <p:cNvPr id="33" name="TextBox 32"/>
            <p:cNvSpPr txBox="1"/>
            <p:nvPr/>
          </p:nvSpPr>
          <p:spPr>
            <a:xfrm>
              <a:off x="1095098" y="1569027"/>
              <a:ext cx="1905367" cy="338554"/>
            </a:xfrm>
            <a:prstGeom prst="rect">
              <a:avLst/>
            </a:prstGeom>
            <a:noFill/>
          </p:spPr>
          <p:txBody>
            <a:bodyPr wrap="square" rtlCol="0">
              <a:spAutoFit/>
            </a:bodyPr>
            <a:lstStyle/>
            <a:p>
              <a:endParaRPr lang="en-US" sz="1600" b="1" dirty="0">
                <a:solidFill>
                  <a:srgbClr val="0070C0"/>
                </a:solidFill>
              </a:endParaRPr>
            </a:p>
          </p:txBody>
        </p:sp>
        <p:sp>
          <p:nvSpPr>
            <p:cNvPr id="34" name="TextBox 33"/>
            <p:cNvSpPr txBox="1"/>
            <p:nvPr/>
          </p:nvSpPr>
          <p:spPr>
            <a:xfrm>
              <a:off x="1066801" y="416958"/>
              <a:ext cx="1933665" cy="338554"/>
            </a:xfrm>
            <a:prstGeom prst="rect">
              <a:avLst/>
            </a:prstGeom>
            <a:noFill/>
          </p:spPr>
          <p:txBody>
            <a:bodyPr wrap="square" rtlCol="0">
              <a:spAutoFit/>
            </a:bodyPr>
            <a:lstStyle/>
            <a:p>
              <a:endParaRPr lang="en-US" sz="1600" b="1" dirty="0">
                <a:solidFill>
                  <a:srgbClr val="0070C0"/>
                </a:solidFill>
              </a:endParaRPr>
            </a:p>
          </p:txBody>
        </p:sp>
        <p:sp>
          <p:nvSpPr>
            <p:cNvPr id="35" name="TextBox 34"/>
            <p:cNvSpPr txBox="1"/>
            <p:nvPr/>
          </p:nvSpPr>
          <p:spPr>
            <a:xfrm>
              <a:off x="1066800" y="3890445"/>
              <a:ext cx="1933664" cy="338554"/>
            </a:xfrm>
            <a:prstGeom prst="rect">
              <a:avLst/>
            </a:prstGeom>
            <a:noFill/>
          </p:spPr>
          <p:txBody>
            <a:bodyPr wrap="square" rtlCol="0">
              <a:spAutoFit/>
            </a:bodyPr>
            <a:lstStyle/>
            <a:p>
              <a:endParaRPr lang="en-US" sz="1600" b="1" dirty="0">
                <a:solidFill>
                  <a:srgbClr val="0070C0"/>
                </a:solidFill>
              </a:endParaRPr>
            </a:p>
          </p:txBody>
        </p:sp>
        <p:sp>
          <p:nvSpPr>
            <p:cNvPr id="36" name="TextBox 35"/>
            <p:cNvSpPr txBox="1"/>
            <p:nvPr/>
          </p:nvSpPr>
          <p:spPr>
            <a:xfrm>
              <a:off x="1104713" y="2165980"/>
              <a:ext cx="1895751" cy="338554"/>
            </a:xfrm>
            <a:prstGeom prst="rect">
              <a:avLst/>
            </a:prstGeom>
            <a:noFill/>
          </p:spPr>
          <p:txBody>
            <a:bodyPr wrap="square" rtlCol="0">
              <a:spAutoFit/>
            </a:bodyPr>
            <a:lstStyle/>
            <a:p>
              <a:endParaRPr lang="en-US" sz="1600" b="1" dirty="0">
                <a:solidFill>
                  <a:srgbClr val="0070C0"/>
                </a:solidFill>
              </a:endParaRPr>
            </a:p>
          </p:txBody>
        </p:sp>
        <p:sp>
          <p:nvSpPr>
            <p:cNvPr id="37" name="TextBox 36"/>
            <p:cNvSpPr txBox="1"/>
            <p:nvPr/>
          </p:nvSpPr>
          <p:spPr>
            <a:xfrm>
              <a:off x="1133752" y="994134"/>
              <a:ext cx="1866713" cy="338554"/>
            </a:xfrm>
            <a:prstGeom prst="rect">
              <a:avLst/>
            </a:prstGeom>
            <a:noFill/>
          </p:spPr>
          <p:txBody>
            <a:bodyPr wrap="square" rtlCol="0">
              <a:spAutoFit/>
            </a:bodyPr>
            <a:lstStyle/>
            <a:p>
              <a:endParaRPr lang="en-US" sz="1600" b="1" dirty="0">
                <a:solidFill>
                  <a:srgbClr val="0070C0"/>
                </a:solidFill>
              </a:endParaRPr>
            </a:p>
          </p:txBody>
        </p:sp>
      </p:grpSp>
      <p:sp>
        <p:nvSpPr>
          <p:cNvPr id="39" name="TextBox 38"/>
          <p:cNvSpPr txBox="1"/>
          <p:nvPr/>
        </p:nvSpPr>
        <p:spPr>
          <a:xfrm>
            <a:off x="7887280" y="2052916"/>
            <a:ext cx="533400" cy="369332"/>
          </a:xfrm>
          <a:prstGeom prst="rect">
            <a:avLst/>
          </a:prstGeom>
          <a:noFill/>
        </p:spPr>
        <p:txBody>
          <a:bodyPr wrap="square" rtlCol="0">
            <a:spAutoFit/>
          </a:bodyPr>
          <a:lstStyle/>
          <a:p>
            <a:pPr algn="r"/>
            <a:r>
              <a:rPr lang="en-US" b="1" dirty="0">
                <a:solidFill>
                  <a:srgbClr val="C00000"/>
                </a:solidFill>
              </a:rPr>
              <a:t>4</a:t>
            </a:r>
          </a:p>
        </p:txBody>
      </p:sp>
      <p:sp>
        <p:nvSpPr>
          <p:cNvPr id="40" name="TextBox 39"/>
          <p:cNvSpPr txBox="1"/>
          <p:nvPr/>
        </p:nvSpPr>
        <p:spPr>
          <a:xfrm>
            <a:off x="7884715" y="5293907"/>
            <a:ext cx="533400" cy="369332"/>
          </a:xfrm>
          <a:prstGeom prst="rect">
            <a:avLst/>
          </a:prstGeom>
          <a:noFill/>
        </p:spPr>
        <p:txBody>
          <a:bodyPr wrap="square" rtlCol="0">
            <a:spAutoFit/>
          </a:bodyPr>
          <a:lstStyle/>
          <a:p>
            <a:pPr algn="r"/>
            <a:r>
              <a:rPr lang="en-US" b="1" dirty="0">
                <a:solidFill>
                  <a:srgbClr val="C00000"/>
                </a:solidFill>
              </a:rPr>
              <a:t>22</a:t>
            </a:r>
          </a:p>
        </p:txBody>
      </p:sp>
      <p:sp>
        <p:nvSpPr>
          <p:cNvPr id="41" name="TextBox 40"/>
          <p:cNvSpPr txBox="1"/>
          <p:nvPr/>
        </p:nvSpPr>
        <p:spPr>
          <a:xfrm>
            <a:off x="7899631" y="6423453"/>
            <a:ext cx="533400" cy="369332"/>
          </a:xfrm>
          <a:prstGeom prst="rect">
            <a:avLst/>
          </a:prstGeom>
          <a:noFill/>
        </p:spPr>
        <p:txBody>
          <a:bodyPr wrap="square" rtlCol="0">
            <a:spAutoFit/>
          </a:bodyPr>
          <a:lstStyle/>
          <a:p>
            <a:pPr algn="r"/>
            <a:r>
              <a:rPr lang="en-US" b="1" dirty="0">
                <a:solidFill>
                  <a:srgbClr val="C00000"/>
                </a:solidFill>
              </a:rPr>
              <a:t>25</a:t>
            </a:r>
          </a:p>
        </p:txBody>
      </p:sp>
      <p:sp>
        <p:nvSpPr>
          <p:cNvPr id="47" name="TextBox 46"/>
          <p:cNvSpPr txBox="1"/>
          <p:nvPr/>
        </p:nvSpPr>
        <p:spPr>
          <a:xfrm>
            <a:off x="8569844" y="1616358"/>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dennis</a:t>
            </a:r>
            <a:endParaRPr lang="en-US" sz="1600" b="1" i="1" dirty="0">
              <a:solidFill>
                <a:srgbClr val="C00000"/>
              </a:solidFill>
            </a:endParaRPr>
          </a:p>
        </p:txBody>
      </p:sp>
      <p:sp>
        <p:nvSpPr>
          <p:cNvPr id="8" name="Freeform 7"/>
          <p:cNvSpPr/>
          <p:nvPr/>
        </p:nvSpPr>
        <p:spPr>
          <a:xfrm>
            <a:off x="9965946" y="4281992"/>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9965946" y="4424035"/>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a:off x="8106946" y="4300602"/>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a:off x="8106946" y="4427462"/>
            <a:ext cx="577049" cy="142043"/>
          </a:xfrm>
          <a:custGeom>
            <a:avLst/>
            <a:gdLst>
              <a:gd name="connsiteX0" fmla="*/ 0 w 577049"/>
              <a:gd name="connsiteY0" fmla="*/ 133165 h 142043"/>
              <a:gd name="connsiteX1" fmla="*/ 44388 w 577049"/>
              <a:gd name="connsiteY1" fmla="*/ 115410 h 142043"/>
              <a:gd name="connsiteX2" fmla="*/ 97654 w 577049"/>
              <a:gd name="connsiteY2" fmla="*/ 79899 h 142043"/>
              <a:gd name="connsiteX3" fmla="*/ 150920 w 577049"/>
              <a:gd name="connsiteY3" fmla="*/ 62144 h 142043"/>
              <a:gd name="connsiteX4" fmla="*/ 177554 w 577049"/>
              <a:gd name="connsiteY4" fmla="*/ 53266 h 142043"/>
              <a:gd name="connsiteX5" fmla="*/ 204187 w 577049"/>
              <a:gd name="connsiteY5" fmla="*/ 71021 h 142043"/>
              <a:gd name="connsiteX6" fmla="*/ 239697 w 577049"/>
              <a:gd name="connsiteY6" fmla="*/ 115410 h 142043"/>
              <a:gd name="connsiteX7" fmla="*/ 292963 w 577049"/>
              <a:gd name="connsiteY7" fmla="*/ 133165 h 142043"/>
              <a:gd name="connsiteX8" fmla="*/ 319596 w 577049"/>
              <a:gd name="connsiteY8" fmla="*/ 142043 h 142043"/>
              <a:gd name="connsiteX9" fmla="*/ 372862 w 577049"/>
              <a:gd name="connsiteY9" fmla="*/ 124287 h 142043"/>
              <a:gd name="connsiteX10" fmla="*/ 399495 w 577049"/>
              <a:gd name="connsiteY10" fmla="*/ 115410 h 142043"/>
              <a:gd name="connsiteX11" fmla="*/ 426128 w 577049"/>
              <a:gd name="connsiteY11" fmla="*/ 97654 h 142043"/>
              <a:gd name="connsiteX12" fmla="*/ 461639 w 577049"/>
              <a:gd name="connsiteY12" fmla="*/ 79899 h 142043"/>
              <a:gd name="connsiteX13" fmla="*/ 523783 w 577049"/>
              <a:gd name="connsiteY13" fmla="*/ 44388 h 142043"/>
              <a:gd name="connsiteX14" fmla="*/ 550416 w 577049"/>
              <a:gd name="connsiteY14" fmla="*/ 17755 h 142043"/>
              <a:gd name="connsiteX15" fmla="*/ 577049 w 577049"/>
              <a:gd name="connsiteY15" fmla="*/ 0 h 142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7049" h="142043">
                <a:moveTo>
                  <a:pt x="0" y="133165"/>
                </a:moveTo>
                <a:cubicBezTo>
                  <a:pt x="14796" y="127247"/>
                  <a:pt x="30398" y="123041"/>
                  <a:pt x="44388" y="115410"/>
                </a:cubicBezTo>
                <a:cubicBezTo>
                  <a:pt x="63122" y="105192"/>
                  <a:pt x="78568" y="89442"/>
                  <a:pt x="97654" y="79899"/>
                </a:cubicBezTo>
                <a:cubicBezTo>
                  <a:pt x="114394" y="71529"/>
                  <a:pt x="133165" y="68062"/>
                  <a:pt x="150920" y="62144"/>
                </a:cubicBezTo>
                <a:lnTo>
                  <a:pt x="177554" y="53266"/>
                </a:lnTo>
                <a:cubicBezTo>
                  <a:pt x="186432" y="59184"/>
                  <a:pt x="196642" y="63476"/>
                  <a:pt x="204187" y="71021"/>
                </a:cubicBezTo>
                <a:cubicBezTo>
                  <a:pt x="216731" y="83565"/>
                  <a:pt x="222128" y="106625"/>
                  <a:pt x="239697" y="115410"/>
                </a:cubicBezTo>
                <a:cubicBezTo>
                  <a:pt x="256437" y="123780"/>
                  <a:pt x="275208" y="127247"/>
                  <a:pt x="292963" y="133165"/>
                </a:cubicBezTo>
                <a:lnTo>
                  <a:pt x="319596" y="142043"/>
                </a:lnTo>
                <a:lnTo>
                  <a:pt x="372862" y="124287"/>
                </a:lnTo>
                <a:lnTo>
                  <a:pt x="399495" y="115410"/>
                </a:lnTo>
                <a:cubicBezTo>
                  <a:pt x="408373" y="109491"/>
                  <a:pt x="416864" y="102948"/>
                  <a:pt x="426128" y="97654"/>
                </a:cubicBezTo>
                <a:cubicBezTo>
                  <a:pt x="437618" y="91088"/>
                  <a:pt x="450416" y="86913"/>
                  <a:pt x="461639" y="79899"/>
                </a:cubicBezTo>
                <a:cubicBezTo>
                  <a:pt x="523066" y="41508"/>
                  <a:pt x="471457" y="61831"/>
                  <a:pt x="523783" y="44388"/>
                </a:cubicBezTo>
                <a:cubicBezTo>
                  <a:pt x="532661" y="35510"/>
                  <a:pt x="540771" y="25792"/>
                  <a:pt x="550416" y="17755"/>
                </a:cubicBezTo>
                <a:cubicBezTo>
                  <a:pt x="558613" y="10925"/>
                  <a:pt x="577049" y="0"/>
                  <a:pt x="577049" y="0"/>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p:nvPr/>
        </p:nvCxnSpPr>
        <p:spPr>
          <a:xfrm>
            <a:off x="8433031" y="750154"/>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8420680" y="1199799"/>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8461255" y="1604345"/>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8461255" y="1979183"/>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8461255" y="2406859"/>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8461255" y="2829431"/>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8461255" y="3314592"/>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8437488" y="3737490"/>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8437488" y="4904392"/>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8450559" y="5294387"/>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8437488" y="6401903"/>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8461255" y="5675917"/>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8450559" y="6045249"/>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7867364" y="2943296"/>
            <a:ext cx="545751" cy="369332"/>
          </a:xfrm>
          <a:prstGeom prst="rect">
            <a:avLst/>
          </a:prstGeom>
          <a:noFill/>
        </p:spPr>
        <p:txBody>
          <a:bodyPr wrap="square" rtlCol="0">
            <a:spAutoFit/>
          </a:bodyPr>
          <a:lstStyle/>
          <a:p>
            <a:pPr algn="r"/>
            <a:r>
              <a:rPr lang="en-US" b="1" dirty="0">
                <a:solidFill>
                  <a:srgbClr val="C00000"/>
                </a:solidFill>
              </a:rPr>
              <a:t>6</a:t>
            </a:r>
          </a:p>
        </p:txBody>
      </p:sp>
      <p:sp>
        <p:nvSpPr>
          <p:cNvPr id="104" name="TextBox 103"/>
          <p:cNvSpPr txBox="1"/>
          <p:nvPr/>
        </p:nvSpPr>
        <p:spPr>
          <a:xfrm>
            <a:off x="7853329" y="3336477"/>
            <a:ext cx="545751" cy="369332"/>
          </a:xfrm>
          <a:prstGeom prst="rect">
            <a:avLst/>
          </a:prstGeom>
          <a:noFill/>
        </p:spPr>
        <p:txBody>
          <a:bodyPr wrap="square" rtlCol="0">
            <a:spAutoFit/>
          </a:bodyPr>
          <a:lstStyle/>
          <a:p>
            <a:pPr algn="r"/>
            <a:r>
              <a:rPr lang="en-US" b="1" dirty="0">
                <a:solidFill>
                  <a:srgbClr val="C00000"/>
                </a:solidFill>
              </a:rPr>
              <a:t>7</a:t>
            </a:r>
          </a:p>
        </p:txBody>
      </p:sp>
      <p:cxnSp>
        <p:nvCxnSpPr>
          <p:cNvPr id="105" name="Straight Connector 104"/>
          <p:cNvCxnSpPr/>
          <p:nvPr/>
        </p:nvCxnSpPr>
        <p:spPr>
          <a:xfrm>
            <a:off x="8437488" y="4148929"/>
            <a:ext cx="1901802"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p:nvSpPr>
        <p:spPr>
          <a:xfrm>
            <a:off x="7829266" y="3746701"/>
            <a:ext cx="545751" cy="369332"/>
          </a:xfrm>
          <a:prstGeom prst="rect">
            <a:avLst/>
          </a:prstGeom>
          <a:noFill/>
        </p:spPr>
        <p:txBody>
          <a:bodyPr wrap="square" rtlCol="0">
            <a:spAutoFit/>
          </a:bodyPr>
          <a:lstStyle/>
          <a:p>
            <a:pPr algn="r"/>
            <a:r>
              <a:rPr lang="en-US" b="1" dirty="0">
                <a:solidFill>
                  <a:srgbClr val="C00000"/>
                </a:solidFill>
              </a:rPr>
              <a:t>8</a:t>
            </a:r>
          </a:p>
        </p:txBody>
      </p:sp>
      <p:sp>
        <p:nvSpPr>
          <p:cNvPr id="107" name="TextBox 106"/>
          <p:cNvSpPr txBox="1"/>
          <p:nvPr/>
        </p:nvSpPr>
        <p:spPr>
          <a:xfrm>
            <a:off x="3060698" y="1714361"/>
            <a:ext cx="343865" cy="369332"/>
          </a:xfrm>
          <a:prstGeom prst="rect">
            <a:avLst/>
          </a:prstGeom>
          <a:noFill/>
        </p:spPr>
        <p:txBody>
          <a:bodyPr wrap="square" rtlCol="0">
            <a:spAutoFit/>
          </a:bodyPr>
          <a:lstStyle/>
          <a:p>
            <a:r>
              <a:rPr lang="en-US" b="1" dirty="0">
                <a:solidFill>
                  <a:srgbClr val="C00000"/>
                </a:solidFill>
              </a:rPr>
              <a:t>0</a:t>
            </a:r>
          </a:p>
        </p:txBody>
      </p:sp>
      <p:sp>
        <p:nvSpPr>
          <p:cNvPr id="108" name="TextBox 107"/>
          <p:cNvSpPr txBox="1"/>
          <p:nvPr/>
        </p:nvSpPr>
        <p:spPr>
          <a:xfrm>
            <a:off x="3199910" y="2018819"/>
            <a:ext cx="343865" cy="369332"/>
          </a:xfrm>
          <a:prstGeom prst="rect">
            <a:avLst/>
          </a:prstGeom>
          <a:noFill/>
        </p:spPr>
        <p:txBody>
          <a:bodyPr wrap="square" rtlCol="0">
            <a:spAutoFit/>
          </a:bodyPr>
          <a:lstStyle/>
          <a:p>
            <a:r>
              <a:rPr lang="en-US" b="1" dirty="0">
                <a:solidFill>
                  <a:srgbClr val="C00000"/>
                </a:solidFill>
              </a:rPr>
              <a:t>3</a:t>
            </a:r>
          </a:p>
        </p:txBody>
      </p:sp>
      <p:sp>
        <p:nvSpPr>
          <p:cNvPr id="109" name="TextBox 108"/>
          <p:cNvSpPr txBox="1"/>
          <p:nvPr/>
        </p:nvSpPr>
        <p:spPr>
          <a:xfrm>
            <a:off x="8569844" y="351546"/>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andy</a:t>
            </a:r>
            <a:endParaRPr lang="en-US" sz="1600" b="1" i="1" dirty="0">
              <a:solidFill>
                <a:srgbClr val="C00000"/>
              </a:solidFill>
            </a:endParaRPr>
          </a:p>
        </p:txBody>
      </p:sp>
      <p:sp>
        <p:nvSpPr>
          <p:cNvPr id="110" name="TextBox 109"/>
          <p:cNvSpPr txBox="1"/>
          <p:nvPr/>
        </p:nvSpPr>
        <p:spPr>
          <a:xfrm>
            <a:off x="3058884" y="2348042"/>
            <a:ext cx="609601" cy="369332"/>
          </a:xfrm>
          <a:prstGeom prst="rect">
            <a:avLst/>
          </a:prstGeom>
          <a:noFill/>
        </p:spPr>
        <p:txBody>
          <a:bodyPr wrap="square" rtlCol="0">
            <a:spAutoFit/>
          </a:bodyPr>
          <a:lstStyle/>
          <a:p>
            <a:r>
              <a:rPr lang="en-US" b="1" dirty="0">
                <a:solidFill>
                  <a:srgbClr val="C00000"/>
                </a:solidFill>
              </a:rPr>
              <a:t>25</a:t>
            </a:r>
          </a:p>
        </p:txBody>
      </p:sp>
      <p:sp>
        <p:nvSpPr>
          <p:cNvPr id="111" name="TextBox 110"/>
          <p:cNvSpPr txBox="1"/>
          <p:nvPr/>
        </p:nvSpPr>
        <p:spPr>
          <a:xfrm>
            <a:off x="3152688" y="2677265"/>
            <a:ext cx="343865" cy="369332"/>
          </a:xfrm>
          <a:prstGeom prst="rect">
            <a:avLst/>
          </a:prstGeom>
          <a:noFill/>
        </p:spPr>
        <p:txBody>
          <a:bodyPr wrap="square" rtlCol="0">
            <a:spAutoFit/>
          </a:bodyPr>
          <a:lstStyle/>
          <a:p>
            <a:r>
              <a:rPr lang="en-US" b="1" dirty="0">
                <a:solidFill>
                  <a:srgbClr val="C00000"/>
                </a:solidFill>
              </a:rPr>
              <a:t>2</a:t>
            </a:r>
          </a:p>
        </p:txBody>
      </p:sp>
      <p:sp>
        <p:nvSpPr>
          <p:cNvPr id="112" name="TextBox 111"/>
          <p:cNvSpPr txBox="1"/>
          <p:nvPr/>
        </p:nvSpPr>
        <p:spPr>
          <a:xfrm>
            <a:off x="8535228" y="3351866"/>
            <a:ext cx="990600" cy="338554"/>
          </a:xfrm>
          <a:prstGeom prst="rect">
            <a:avLst/>
          </a:prstGeom>
          <a:noFill/>
          <a:ln w="25400">
            <a:noFill/>
          </a:ln>
        </p:spPr>
        <p:txBody>
          <a:bodyPr wrap="square" rtlCol="0">
            <a:spAutoFit/>
          </a:bodyPr>
          <a:lstStyle/>
          <a:p>
            <a:pPr marL="109728">
              <a:spcAft>
                <a:spcPts val="1200"/>
              </a:spcAft>
            </a:pPr>
            <a:r>
              <a:rPr lang="en-US" sz="1600" b="1" i="1" dirty="0">
                <a:solidFill>
                  <a:srgbClr val="C00000"/>
                </a:solidFill>
              </a:rPr>
              <a:t>donna</a:t>
            </a:r>
          </a:p>
        </p:txBody>
      </p:sp>
      <p:sp>
        <p:nvSpPr>
          <p:cNvPr id="113" name="TextBox 112"/>
          <p:cNvSpPr txBox="1"/>
          <p:nvPr/>
        </p:nvSpPr>
        <p:spPr>
          <a:xfrm>
            <a:off x="8557144" y="1235013"/>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claire</a:t>
            </a:r>
            <a:endParaRPr lang="en-US" sz="1600" b="1" i="1" dirty="0">
              <a:solidFill>
                <a:srgbClr val="C00000"/>
              </a:solidFill>
            </a:endParaRPr>
          </a:p>
        </p:txBody>
      </p:sp>
      <p:sp>
        <p:nvSpPr>
          <p:cNvPr id="114" name="TextBox 113"/>
          <p:cNvSpPr txBox="1"/>
          <p:nvPr/>
        </p:nvSpPr>
        <p:spPr>
          <a:xfrm>
            <a:off x="8557144" y="6409535"/>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zorba</a:t>
            </a:r>
            <a:endParaRPr lang="en-US" sz="1600" b="1" i="1" dirty="0">
              <a:solidFill>
                <a:srgbClr val="C00000"/>
              </a:solidFill>
            </a:endParaRPr>
          </a:p>
        </p:txBody>
      </p:sp>
      <p:sp>
        <p:nvSpPr>
          <p:cNvPr id="115" name="TextBox 114"/>
          <p:cNvSpPr txBox="1"/>
          <p:nvPr/>
        </p:nvSpPr>
        <p:spPr>
          <a:xfrm>
            <a:off x="3209839" y="3008681"/>
            <a:ext cx="609601" cy="369332"/>
          </a:xfrm>
          <a:prstGeom prst="rect">
            <a:avLst/>
          </a:prstGeom>
          <a:noFill/>
        </p:spPr>
        <p:txBody>
          <a:bodyPr wrap="square" rtlCol="0">
            <a:spAutoFit/>
          </a:bodyPr>
          <a:lstStyle/>
          <a:p>
            <a:r>
              <a:rPr lang="en-US" b="1" dirty="0">
                <a:solidFill>
                  <a:srgbClr val="C00000"/>
                </a:solidFill>
              </a:rPr>
              <a:t>22</a:t>
            </a:r>
          </a:p>
        </p:txBody>
      </p:sp>
      <p:sp>
        <p:nvSpPr>
          <p:cNvPr id="116" name="TextBox 115"/>
          <p:cNvSpPr txBox="1"/>
          <p:nvPr/>
        </p:nvSpPr>
        <p:spPr>
          <a:xfrm>
            <a:off x="8543838" y="2032700"/>
            <a:ext cx="11430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charles</a:t>
            </a:r>
            <a:endParaRPr lang="en-US" sz="1600" b="1" i="1" dirty="0">
              <a:solidFill>
                <a:srgbClr val="C00000"/>
              </a:solidFill>
            </a:endParaRPr>
          </a:p>
        </p:txBody>
      </p:sp>
      <p:sp>
        <p:nvSpPr>
          <p:cNvPr id="117" name="TextBox 116"/>
          <p:cNvSpPr txBox="1"/>
          <p:nvPr/>
        </p:nvSpPr>
        <p:spPr>
          <a:xfrm>
            <a:off x="8569844" y="5316536"/>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wanda</a:t>
            </a:r>
            <a:endParaRPr lang="en-US" sz="1600" b="1" i="1" dirty="0">
              <a:solidFill>
                <a:srgbClr val="C00000"/>
              </a:solidFill>
            </a:endParaRPr>
          </a:p>
        </p:txBody>
      </p:sp>
      <p:sp>
        <p:nvSpPr>
          <p:cNvPr id="118" name="TextBox 117"/>
          <p:cNvSpPr txBox="1"/>
          <p:nvPr/>
        </p:nvSpPr>
        <p:spPr>
          <a:xfrm>
            <a:off x="3271694" y="3324911"/>
            <a:ext cx="1540644" cy="369332"/>
          </a:xfrm>
          <a:prstGeom prst="rect">
            <a:avLst/>
          </a:prstGeom>
          <a:noFill/>
        </p:spPr>
        <p:txBody>
          <a:bodyPr wrap="square" rtlCol="0">
            <a:spAutoFit/>
          </a:bodyPr>
          <a:lstStyle/>
          <a:p>
            <a:r>
              <a:rPr lang="en-US" b="1" dirty="0">
                <a:solidFill>
                  <a:srgbClr val="C00000"/>
                </a:solidFill>
              </a:rPr>
              <a:t>2 </a:t>
            </a:r>
            <a:r>
              <a:rPr lang="en-US" b="1" dirty="0">
                <a:solidFill>
                  <a:srgbClr val="C00000"/>
                </a:solidFill>
                <a:sym typeface="Wingdings" panose="05000000000000000000" pitchFamily="2" charset="2"/>
              </a:rPr>
              <a:t> 3  4</a:t>
            </a:r>
            <a:endParaRPr lang="en-US" b="1" dirty="0">
              <a:solidFill>
                <a:srgbClr val="C00000"/>
              </a:solidFill>
            </a:endParaRPr>
          </a:p>
        </p:txBody>
      </p:sp>
      <p:sp>
        <p:nvSpPr>
          <p:cNvPr id="119" name="TextBox 118"/>
          <p:cNvSpPr txBox="1"/>
          <p:nvPr/>
        </p:nvSpPr>
        <p:spPr>
          <a:xfrm>
            <a:off x="2884835" y="3681610"/>
            <a:ext cx="343865" cy="369332"/>
          </a:xfrm>
          <a:prstGeom prst="rect">
            <a:avLst/>
          </a:prstGeom>
          <a:noFill/>
        </p:spPr>
        <p:txBody>
          <a:bodyPr wrap="square" rtlCol="0">
            <a:spAutoFit/>
          </a:bodyPr>
          <a:lstStyle/>
          <a:p>
            <a:r>
              <a:rPr lang="en-US" b="1" dirty="0">
                <a:solidFill>
                  <a:srgbClr val="C00000"/>
                </a:solidFill>
              </a:rPr>
              <a:t>5</a:t>
            </a:r>
          </a:p>
        </p:txBody>
      </p:sp>
      <p:sp>
        <p:nvSpPr>
          <p:cNvPr id="120" name="TextBox 119"/>
          <p:cNvSpPr txBox="1"/>
          <p:nvPr/>
        </p:nvSpPr>
        <p:spPr>
          <a:xfrm>
            <a:off x="8595244" y="5694017"/>
            <a:ext cx="990600" cy="338554"/>
          </a:xfrm>
          <a:prstGeom prst="rect">
            <a:avLst/>
          </a:prstGeom>
          <a:noFill/>
          <a:ln w="25400">
            <a:noFill/>
          </a:ln>
        </p:spPr>
        <p:txBody>
          <a:bodyPr wrap="square" rtlCol="0">
            <a:spAutoFit/>
          </a:bodyPr>
          <a:lstStyle/>
          <a:p>
            <a:pPr marL="109728">
              <a:spcAft>
                <a:spcPts val="1200"/>
              </a:spcAft>
            </a:pPr>
            <a:r>
              <a:rPr lang="en-US" sz="1600" b="1" i="1" dirty="0">
                <a:solidFill>
                  <a:srgbClr val="C00000"/>
                </a:solidFill>
              </a:rPr>
              <a:t>warren</a:t>
            </a:r>
          </a:p>
        </p:txBody>
      </p:sp>
      <p:sp>
        <p:nvSpPr>
          <p:cNvPr id="122" name="TextBox 121"/>
          <p:cNvSpPr txBox="1"/>
          <p:nvPr/>
        </p:nvSpPr>
        <p:spPr>
          <a:xfrm>
            <a:off x="8535228" y="2451233"/>
            <a:ext cx="990600" cy="338554"/>
          </a:xfrm>
          <a:prstGeom prst="rect">
            <a:avLst/>
          </a:prstGeom>
          <a:noFill/>
          <a:ln w="25400">
            <a:noFill/>
          </a:ln>
        </p:spPr>
        <p:txBody>
          <a:bodyPr wrap="square" rtlCol="0">
            <a:spAutoFit/>
          </a:bodyPr>
          <a:lstStyle/>
          <a:p>
            <a:pPr marL="109728">
              <a:spcAft>
                <a:spcPts val="1200"/>
              </a:spcAft>
            </a:pPr>
            <a:r>
              <a:rPr lang="en-US" sz="1600" b="1" i="1" dirty="0">
                <a:solidFill>
                  <a:srgbClr val="C00000"/>
                </a:solidFill>
              </a:rPr>
              <a:t>fern</a:t>
            </a:r>
          </a:p>
        </p:txBody>
      </p:sp>
      <p:sp>
        <p:nvSpPr>
          <p:cNvPr id="123" name="TextBox 122"/>
          <p:cNvSpPr txBox="1"/>
          <p:nvPr/>
        </p:nvSpPr>
        <p:spPr>
          <a:xfrm>
            <a:off x="3270829" y="3949550"/>
            <a:ext cx="1235844" cy="369332"/>
          </a:xfrm>
          <a:prstGeom prst="rect">
            <a:avLst/>
          </a:prstGeom>
          <a:noFill/>
        </p:spPr>
        <p:txBody>
          <a:bodyPr wrap="square" rtlCol="0">
            <a:spAutoFit/>
          </a:bodyPr>
          <a:lstStyle/>
          <a:p>
            <a:r>
              <a:rPr lang="en-US" b="1" dirty="0">
                <a:solidFill>
                  <a:srgbClr val="C00000"/>
                </a:solidFill>
              </a:rPr>
              <a:t>22 </a:t>
            </a:r>
            <a:r>
              <a:rPr lang="en-US" b="1" dirty="0">
                <a:solidFill>
                  <a:srgbClr val="C00000"/>
                </a:solidFill>
                <a:sym typeface="Wingdings" panose="05000000000000000000" pitchFamily="2" charset="2"/>
              </a:rPr>
              <a:t> 23</a:t>
            </a:r>
            <a:endParaRPr lang="en-US" b="1" dirty="0">
              <a:solidFill>
                <a:srgbClr val="C00000"/>
              </a:solidFill>
            </a:endParaRPr>
          </a:p>
        </p:txBody>
      </p:sp>
      <p:sp>
        <p:nvSpPr>
          <p:cNvPr id="124" name="TextBox 123"/>
          <p:cNvSpPr txBox="1"/>
          <p:nvPr/>
        </p:nvSpPr>
        <p:spPr>
          <a:xfrm>
            <a:off x="3115206" y="4362383"/>
            <a:ext cx="2553667" cy="369332"/>
          </a:xfrm>
          <a:prstGeom prst="rect">
            <a:avLst/>
          </a:prstGeom>
          <a:noFill/>
        </p:spPr>
        <p:txBody>
          <a:bodyPr wrap="square" rtlCol="0">
            <a:spAutoFit/>
          </a:bodyPr>
          <a:lstStyle/>
          <a:p>
            <a:r>
              <a:rPr lang="en-US" b="1" dirty="0">
                <a:solidFill>
                  <a:srgbClr val="C00000"/>
                </a:solidFill>
              </a:rPr>
              <a:t>2 </a:t>
            </a:r>
            <a:r>
              <a:rPr lang="en-US" b="1" dirty="0">
                <a:solidFill>
                  <a:srgbClr val="C00000"/>
                </a:solidFill>
                <a:sym typeface="Wingdings" panose="05000000000000000000" pitchFamily="2" charset="2"/>
              </a:rPr>
              <a:t> 3  4  5  6</a:t>
            </a:r>
            <a:endParaRPr lang="en-US" b="1" dirty="0">
              <a:solidFill>
                <a:srgbClr val="C00000"/>
              </a:solidFill>
            </a:endParaRPr>
          </a:p>
        </p:txBody>
      </p:sp>
      <p:sp>
        <p:nvSpPr>
          <p:cNvPr id="126" name="TextBox 125"/>
          <p:cNvSpPr txBox="1"/>
          <p:nvPr/>
        </p:nvSpPr>
        <p:spPr>
          <a:xfrm>
            <a:off x="8516238" y="2876336"/>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cindi</a:t>
            </a:r>
            <a:endParaRPr lang="en-US" sz="1600" b="1" i="1" dirty="0">
              <a:solidFill>
                <a:srgbClr val="C00000"/>
              </a:solidFill>
            </a:endParaRPr>
          </a:p>
        </p:txBody>
      </p:sp>
      <p:sp>
        <p:nvSpPr>
          <p:cNvPr id="128" name="TextBox 127"/>
          <p:cNvSpPr txBox="1"/>
          <p:nvPr/>
        </p:nvSpPr>
        <p:spPr>
          <a:xfrm>
            <a:off x="3206367" y="4685955"/>
            <a:ext cx="1300306" cy="369332"/>
          </a:xfrm>
          <a:prstGeom prst="rect">
            <a:avLst/>
          </a:prstGeom>
          <a:noFill/>
        </p:spPr>
        <p:txBody>
          <a:bodyPr wrap="square" rtlCol="0">
            <a:spAutoFit/>
          </a:bodyPr>
          <a:lstStyle/>
          <a:p>
            <a:r>
              <a:rPr lang="en-US" b="1" dirty="0">
                <a:solidFill>
                  <a:srgbClr val="C00000"/>
                </a:solidFill>
              </a:rPr>
              <a:t>23 </a:t>
            </a:r>
            <a:r>
              <a:rPr lang="en-US" b="1" dirty="0">
                <a:solidFill>
                  <a:srgbClr val="C00000"/>
                </a:solidFill>
                <a:sym typeface="Wingdings" panose="05000000000000000000" pitchFamily="2" charset="2"/>
              </a:rPr>
              <a:t> 24 </a:t>
            </a:r>
            <a:endParaRPr lang="en-US" b="1" dirty="0">
              <a:solidFill>
                <a:srgbClr val="C00000"/>
              </a:solidFill>
            </a:endParaRPr>
          </a:p>
        </p:txBody>
      </p:sp>
      <p:sp>
        <p:nvSpPr>
          <p:cNvPr id="129" name="TextBox 128"/>
          <p:cNvSpPr txBox="1"/>
          <p:nvPr/>
        </p:nvSpPr>
        <p:spPr>
          <a:xfrm>
            <a:off x="8557144" y="6045249"/>
            <a:ext cx="990600" cy="338554"/>
          </a:xfrm>
          <a:prstGeom prst="rect">
            <a:avLst/>
          </a:prstGeom>
          <a:noFill/>
          <a:ln w="25400">
            <a:noFill/>
          </a:ln>
        </p:spPr>
        <p:txBody>
          <a:bodyPr wrap="square" rtlCol="0">
            <a:spAutoFit/>
          </a:bodyPr>
          <a:lstStyle/>
          <a:p>
            <a:pPr marL="109728">
              <a:spcAft>
                <a:spcPts val="1200"/>
              </a:spcAft>
            </a:pPr>
            <a:r>
              <a:rPr lang="en-US" sz="1600" b="1" i="1" dirty="0" err="1">
                <a:solidFill>
                  <a:srgbClr val="C00000"/>
                </a:solidFill>
              </a:rPr>
              <a:t>xerxes</a:t>
            </a:r>
            <a:endParaRPr lang="en-US" sz="1600" b="1" i="1" dirty="0">
              <a:solidFill>
                <a:srgbClr val="C00000"/>
              </a:solidFill>
            </a:endParaRPr>
          </a:p>
        </p:txBody>
      </p:sp>
      <p:sp>
        <p:nvSpPr>
          <p:cNvPr id="130" name="TextBox 129"/>
          <p:cNvSpPr txBox="1"/>
          <p:nvPr/>
        </p:nvSpPr>
        <p:spPr>
          <a:xfrm>
            <a:off x="3199910" y="5096227"/>
            <a:ext cx="2406170" cy="369332"/>
          </a:xfrm>
          <a:prstGeom prst="rect">
            <a:avLst/>
          </a:prstGeom>
          <a:noFill/>
        </p:spPr>
        <p:txBody>
          <a:bodyPr wrap="square" rtlCol="0">
            <a:spAutoFit/>
          </a:bodyPr>
          <a:lstStyle/>
          <a:p>
            <a:r>
              <a:rPr lang="en-US" b="1" dirty="0">
                <a:solidFill>
                  <a:srgbClr val="C00000"/>
                </a:solidFill>
              </a:rPr>
              <a:t>3 </a:t>
            </a:r>
            <a:r>
              <a:rPr lang="en-US" b="1" dirty="0">
                <a:solidFill>
                  <a:srgbClr val="C00000"/>
                </a:solidFill>
                <a:sym typeface="Wingdings" panose="05000000000000000000" pitchFamily="2" charset="2"/>
              </a:rPr>
              <a:t> 4  5  6  7</a:t>
            </a:r>
            <a:endParaRPr lang="en-US" b="1" dirty="0">
              <a:solidFill>
                <a:srgbClr val="C00000"/>
              </a:solidFill>
            </a:endParaRPr>
          </a:p>
        </p:txBody>
      </p:sp>
      <p:sp>
        <p:nvSpPr>
          <p:cNvPr id="70" name="TextBox 69"/>
          <p:cNvSpPr txBox="1"/>
          <p:nvPr/>
        </p:nvSpPr>
        <p:spPr>
          <a:xfrm>
            <a:off x="5150287" y="1468155"/>
            <a:ext cx="2631309" cy="2185214"/>
          </a:xfrm>
          <a:prstGeom prst="rect">
            <a:avLst/>
          </a:prstGeom>
          <a:noFill/>
        </p:spPr>
        <p:txBody>
          <a:bodyPr wrap="square" rtlCol="0">
            <a:spAutoFit/>
          </a:bodyPr>
          <a:lstStyle/>
          <a:p>
            <a:pPr>
              <a:spcBef>
                <a:spcPts val="600"/>
              </a:spcBef>
            </a:pPr>
            <a:r>
              <a:rPr lang="en-US" b="1" i="1" dirty="0">
                <a:solidFill>
                  <a:srgbClr val="007E39"/>
                </a:solidFill>
                <a:latin typeface="Segoe Print" panose="02000600000000000000" pitchFamily="2" charset="0"/>
                <a:cs typeface="Gisha" panose="020B0502040204020203" pitchFamily="34" charset="-79"/>
              </a:rPr>
              <a:t>Shows “</a:t>
            </a:r>
            <a:r>
              <a:rPr lang="en-US" b="1" i="1" dirty="0">
                <a:solidFill>
                  <a:srgbClr val="C00000"/>
                </a:solidFill>
                <a:latin typeface="Segoe Print" panose="02000600000000000000" pitchFamily="2" charset="0"/>
                <a:cs typeface="Gisha" panose="020B0502040204020203" pitchFamily="34" charset="-79"/>
              </a:rPr>
              <a:t>clustering</a:t>
            </a:r>
            <a:r>
              <a:rPr lang="en-US" b="1" i="1" dirty="0">
                <a:solidFill>
                  <a:srgbClr val="007E39"/>
                </a:solidFill>
                <a:latin typeface="Segoe Print" panose="02000600000000000000" pitchFamily="2" charset="0"/>
                <a:cs typeface="Gisha" panose="020B0502040204020203" pitchFamily="34" charset="-79"/>
              </a:rPr>
              <a:t>” or “</a:t>
            </a:r>
            <a:r>
              <a:rPr lang="en-US" b="1" i="1" dirty="0">
                <a:solidFill>
                  <a:srgbClr val="C00000"/>
                </a:solidFill>
                <a:latin typeface="Segoe Print" panose="02000600000000000000" pitchFamily="2" charset="0"/>
                <a:cs typeface="Gisha" panose="020B0502040204020203" pitchFamily="34" charset="-79"/>
              </a:rPr>
              <a:t>clumping</a:t>
            </a:r>
            <a:r>
              <a:rPr lang="en-US" b="1" i="1" dirty="0">
                <a:solidFill>
                  <a:srgbClr val="007E39"/>
                </a:solidFill>
                <a:latin typeface="Segoe Print" panose="02000600000000000000" pitchFamily="2" charset="0"/>
                <a:cs typeface="Gisha" panose="020B0502040204020203" pitchFamily="34" charset="-79"/>
              </a:rPr>
              <a:t>” </a:t>
            </a:r>
          </a:p>
          <a:p>
            <a:pPr>
              <a:spcBef>
                <a:spcPts val="600"/>
              </a:spcBef>
            </a:pPr>
            <a:r>
              <a:rPr lang="en-US" b="1" i="1" dirty="0">
                <a:solidFill>
                  <a:srgbClr val="007E39"/>
                </a:solidFill>
                <a:latin typeface="Segoe Print" panose="02000600000000000000" pitchFamily="2" charset="0"/>
                <a:cs typeface="Gisha" panose="020B0502040204020203" pitchFamily="34" charset="-79"/>
              </a:rPr>
              <a:t>where you get heavily used crowded parts, </a:t>
            </a:r>
          </a:p>
          <a:p>
            <a:pPr>
              <a:spcBef>
                <a:spcPts val="600"/>
              </a:spcBef>
            </a:pPr>
            <a:r>
              <a:rPr lang="en-US" b="1" i="1" dirty="0">
                <a:solidFill>
                  <a:srgbClr val="007E39"/>
                </a:solidFill>
                <a:latin typeface="Segoe Print" panose="02000600000000000000" pitchFamily="2" charset="0"/>
                <a:cs typeface="Gisha" panose="020B0502040204020203" pitchFamily="34" charset="-79"/>
              </a:rPr>
              <a:t>empty parts…</a:t>
            </a:r>
          </a:p>
          <a:p>
            <a:endParaRPr lang="en-US" b="1" i="1" dirty="0">
              <a:solidFill>
                <a:schemeClr val="accent4">
                  <a:lumMod val="75000"/>
                </a:schemeClr>
              </a:solidFill>
              <a:latin typeface="Segoe Print" panose="02000600000000000000" pitchFamily="2" charset="0"/>
              <a:cs typeface="Gisha" panose="020B0502040204020203" pitchFamily="34" charset="-79"/>
            </a:endParaRPr>
          </a:p>
        </p:txBody>
      </p:sp>
    </p:spTree>
    <p:extLst>
      <p:ext uri="{BB962C8B-B14F-4D97-AF65-F5344CB8AC3E}">
        <p14:creationId xmlns:p14="http://schemas.microsoft.com/office/powerpoint/2010/main" val="74095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500"/>
                                  </p:stCondLst>
                                  <p:childTnLst>
                                    <p:set>
                                      <p:cBhvr>
                                        <p:cTn id="15" dur="1" fill="hold">
                                          <p:stCondLst>
                                            <p:cond delay="0"/>
                                          </p:stCondLst>
                                        </p:cTn>
                                        <p:tgtEl>
                                          <p:spTgt spid="107"/>
                                        </p:tgtEl>
                                        <p:attrNameLst>
                                          <p:attrName>style.visibility</p:attrName>
                                        </p:attrNameLst>
                                      </p:cBhvr>
                                      <p:to>
                                        <p:strVal val="visible"/>
                                      </p:to>
                                    </p:set>
                                    <p:animEffect transition="in" filter="wipe(left)">
                                      <p:cBhvr>
                                        <p:cTn id="16" dur="500"/>
                                        <p:tgtEl>
                                          <p:spTgt spid="107"/>
                                        </p:tgtEl>
                                      </p:cBhvr>
                                    </p:animEffect>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109"/>
                                        </p:tgtEl>
                                        <p:attrNameLst>
                                          <p:attrName>style.visibility</p:attrName>
                                        </p:attrNameLst>
                                      </p:cBhvr>
                                      <p:to>
                                        <p:strVal val="visible"/>
                                      </p:to>
                                    </p:set>
                                    <p:animEffect transition="in" filter="wipe(left)">
                                      <p:cBhvr>
                                        <p:cTn id="20" dur="1300"/>
                                        <p:tgtEl>
                                          <p:spTgt spid="1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500"/>
                                        <p:tgtEl>
                                          <p:spTgt spid="2">
                                            <p:txEl>
                                              <p:pRg st="2" end="2"/>
                                            </p:txEl>
                                          </p:spTgt>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108"/>
                                        </p:tgtEl>
                                        <p:attrNameLst>
                                          <p:attrName>style.visibility</p:attrName>
                                        </p:attrNameLst>
                                      </p:cBhvr>
                                      <p:to>
                                        <p:strVal val="visible"/>
                                      </p:to>
                                    </p:set>
                                    <p:animEffect transition="in" filter="wipe(left)">
                                      <p:cBhvr>
                                        <p:cTn id="29" dur="500"/>
                                        <p:tgtEl>
                                          <p:spTgt spid="108"/>
                                        </p:tgtEl>
                                      </p:cBhvr>
                                    </p:animEffect>
                                  </p:childTnLst>
                                </p:cTn>
                              </p:par>
                            </p:childTnLst>
                          </p:cTn>
                        </p:par>
                        <p:par>
                          <p:cTn id="30" fill="hold">
                            <p:stCondLst>
                              <p:cond delay="1000"/>
                            </p:stCondLst>
                            <p:childTnLst>
                              <p:par>
                                <p:cTn id="31" presetID="22" presetClass="entr" presetSubtype="8" fill="hold" grpId="0" nodeType="after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wipe(left)">
                                      <p:cBhvr>
                                        <p:cTn id="33" dur="1400"/>
                                        <p:tgtEl>
                                          <p:spTgt spid="4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
                                            <p:txEl>
                                              <p:pRg st="3" end="3"/>
                                            </p:txEl>
                                          </p:spTgt>
                                        </p:tgtEl>
                                        <p:attrNameLst>
                                          <p:attrName>style.visibility</p:attrName>
                                        </p:attrNameLst>
                                      </p:cBhvr>
                                      <p:to>
                                        <p:strVal val="visible"/>
                                      </p:to>
                                    </p:set>
                                    <p:animEffect transition="in" filter="fade">
                                      <p:cBhvr>
                                        <p:cTn id="38" dur="500"/>
                                        <p:tgtEl>
                                          <p:spTgt spid="2">
                                            <p:txEl>
                                              <p:pRg st="3" end="3"/>
                                            </p:txEl>
                                          </p:spTgt>
                                        </p:tgtEl>
                                      </p:cBhvr>
                                    </p:animEffect>
                                  </p:childTnLst>
                                </p:cTn>
                              </p:par>
                            </p:childTnLst>
                          </p:cTn>
                        </p:par>
                        <p:par>
                          <p:cTn id="39" fill="hold">
                            <p:stCondLst>
                              <p:cond delay="500"/>
                            </p:stCondLst>
                            <p:childTnLst>
                              <p:par>
                                <p:cTn id="40" presetID="22" presetClass="entr" presetSubtype="8" fill="hold" grpId="0" nodeType="afterEffect">
                                  <p:stCondLst>
                                    <p:cond delay="0"/>
                                  </p:stCondLst>
                                  <p:childTnLst>
                                    <p:set>
                                      <p:cBhvr>
                                        <p:cTn id="41" dur="1" fill="hold">
                                          <p:stCondLst>
                                            <p:cond delay="0"/>
                                          </p:stCondLst>
                                        </p:cTn>
                                        <p:tgtEl>
                                          <p:spTgt spid="110"/>
                                        </p:tgtEl>
                                        <p:attrNameLst>
                                          <p:attrName>style.visibility</p:attrName>
                                        </p:attrNameLst>
                                      </p:cBhvr>
                                      <p:to>
                                        <p:strVal val="visible"/>
                                      </p:to>
                                    </p:set>
                                    <p:animEffect transition="in" filter="wipe(left)">
                                      <p:cBhvr>
                                        <p:cTn id="42" dur="500"/>
                                        <p:tgtEl>
                                          <p:spTgt spid="110"/>
                                        </p:tgtEl>
                                      </p:cBhvr>
                                    </p:animEffect>
                                  </p:childTnLst>
                                </p:cTn>
                              </p:par>
                            </p:childTnLst>
                          </p:cTn>
                        </p:par>
                        <p:par>
                          <p:cTn id="43" fill="hold">
                            <p:stCondLst>
                              <p:cond delay="1000"/>
                            </p:stCondLst>
                            <p:childTnLst>
                              <p:par>
                                <p:cTn id="44" presetID="22" presetClass="entr" presetSubtype="8" fill="hold" grpId="0" nodeType="afterEffect">
                                  <p:stCondLst>
                                    <p:cond delay="300"/>
                                  </p:stCondLst>
                                  <p:childTnLst>
                                    <p:set>
                                      <p:cBhvr>
                                        <p:cTn id="45" dur="1" fill="hold">
                                          <p:stCondLst>
                                            <p:cond delay="0"/>
                                          </p:stCondLst>
                                        </p:cTn>
                                        <p:tgtEl>
                                          <p:spTgt spid="114"/>
                                        </p:tgtEl>
                                        <p:attrNameLst>
                                          <p:attrName>style.visibility</p:attrName>
                                        </p:attrNameLst>
                                      </p:cBhvr>
                                      <p:to>
                                        <p:strVal val="visible"/>
                                      </p:to>
                                    </p:set>
                                    <p:animEffect transition="in" filter="wipe(left)">
                                      <p:cBhvr>
                                        <p:cTn id="46" dur="1500"/>
                                        <p:tgtEl>
                                          <p:spTgt spid="11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
                                            <p:txEl>
                                              <p:pRg st="4" end="4"/>
                                            </p:txEl>
                                          </p:spTgt>
                                        </p:tgtEl>
                                        <p:attrNameLst>
                                          <p:attrName>style.visibility</p:attrName>
                                        </p:attrNameLst>
                                      </p:cBhvr>
                                      <p:to>
                                        <p:strVal val="visible"/>
                                      </p:to>
                                    </p:set>
                                    <p:animEffect transition="in" filter="fade">
                                      <p:cBhvr>
                                        <p:cTn id="51" dur="500"/>
                                        <p:tgtEl>
                                          <p:spTgt spid="2">
                                            <p:txEl>
                                              <p:pRg st="4" end="4"/>
                                            </p:txEl>
                                          </p:spTgt>
                                        </p:tgtEl>
                                      </p:cBhvr>
                                    </p:animEffect>
                                  </p:childTnLst>
                                </p:cTn>
                              </p:par>
                            </p:childTnLst>
                          </p:cTn>
                        </p:par>
                        <p:par>
                          <p:cTn id="52" fill="hold">
                            <p:stCondLst>
                              <p:cond delay="500"/>
                            </p:stCondLst>
                            <p:childTnLst>
                              <p:par>
                                <p:cTn id="53" presetID="22" presetClass="entr" presetSubtype="8" fill="hold" grpId="0" nodeType="afterEffect">
                                  <p:stCondLst>
                                    <p:cond delay="0"/>
                                  </p:stCondLst>
                                  <p:childTnLst>
                                    <p:set>
                                      <p:cBhvr>
                                        <p:cTn id="54" dur="1" fill="hold">
                                          <p:stCondLst>
                                            <p:cond delay="0"/>
                                          </p:stCondLst>
                                        </p:cTn>
                                        <p:tgtEl>
                                          <p:spTgt spid="111"/>
                                        </p:tgtEl>
                                        <p:attrNameLst>
                                          <p:attrName>style.visibility</p:attrName>
                                        </p:attrNameLst>
                                      </p:cBhvr>
                                      <p:to>
                                        <p:strVal val="visible"/>
                                      </p:to>
                                    </p:set>
                                    <p:animEffect transition="in" filter="wipe(left)">
                                      <p:cBhvr>
                                        <p:cTn id="55" dur="500"/>
                                        <p:tgtEl>
                                          <p:spTgt spid="111"/>
                                        </p:tgtEl>
                                      </p:cBhvr>
                                    </p:animEffect>
                                  </p:childTnLst>
                                </p:cTn>
                              </p:par>
                            </p:childTnLst>
                          </p:cTn>
                        </p:par>
                        <p:par>
                          <p:cTn id="56" fill="hold">
                            <p:stCondLst>
                              <p:cond delay="1000"/>
                            </p:stCondLst>
                            <p:childTnLst>
                              <p:par>
                                <p:cTn id="57" presetID="22" presetClass="entr" presetSubtype="8" fill="hold" grpId="0" nodeType="afterEffect">
                                  <p:stCondLst>
                                    <p:cond delay="300"/>
                                  </p:stCondLst>
                                  <p:childTnLst>
                                    <p:set>
                                      <p:cBhvr>
                                        <p:cTn id="58" dur="1" fill="hold">
                                          <p:stCondLst>
                                            <p:cond delay="0"/>
                                          </p:stCondLst>
                                        </p:cTn>
                                        <p:tgtEl>
                                          <p:spTgt spid="113"/>
                                        </p:tgtEl>
                                        <p:attrNameLst>
                                          <p:attrName>style.visibility</p:attrName>
                                        </p:attrNameLst>
                                      </p:cBhvr>
                                      <p:to>
                                        <p:strVal val="visible"/>
                                      </p:to>
                                    </p:set>
                                    <p:animEffect transition="in" filter="wipe(left)">
                                      <p:cBhvr>
                                        <p:cTn id="59" dur="1500"/>
                                        <p:tgtEl>
                                          <p:spTgt spid="113"/>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2">
                                            <p:txEl>
                                              <p:pRg st="5" end="5"/>
                                            </p:txEl>
                                          </p:spTgt>
                                        </p:tgtEl>
                                        <p:attrNameLst>
                                          <p:attrName>style.visibility</p:attrName>
                                        </p:attrNameLst>
                                      </p:cBhvr>
                                      <p:to>
                                        <p:strVal val="visible"/>
                                      </p:to>
                                    </p:set>
                                    <p:animEffect transition="in" filter="fade">
                                      <p:cBhvr>
                                        <p:cTn id="64" dur="500"/>
                                        <p:tgtEl>
                                          <p:spTgt spid="2">
                                            <p:txEl>
                                              <p:pRg st="5" end="5"/>
                                            </p:txEl>
                                          </p:spTgt>
                                        </p:tgtEl>
                                      </p:cBhvr>
                                    </p:animEffect>
                                  </p:childTnLst>
                                </p:cTn>
                              </p:par>
                            </p:childTnLst>
                          </p:cTn>
                        </p:par>
                        <p:par>
                          <p:cTn id="65" fill="hold">
                            <p:stCondLst>
                              <p:cond delay="500"/>
                            </p:stCondLst>
                            <p:childTnLst>
                              <p:par>
                                <p:cTn id="66" presetID="22" presetClass="entr" presetSubtype="8" fill="hold" grpId="0" nodeType="afterEffect">
                                  <p:stCondLst>
                                    <p:cond delay="0"/>
                                  </p:stCondLst>
                                  <p:childTnLst>
                                    <p:set>
                                      <p:cBhvr>
                                        <p:cTn id="67" dur="1" fill="hold">
                                          <p:stCondLst>
                                            <p:cond delay="0"/>
                                          </p:stCondLst>
                                        </p:cTn>
                                        <p:tgtEl>
                                          <p:spTgt spid="115"/>
                                        </p:tgtEl>
                                        <p:attrNameLst>
                                          <p:attrName>style.visibility</p:attrName>
                                        </p:attrNameLst>
                                      </p:cBhvr>
                                      <p:to>
                                        <p:strVal val="visible"/>
                                      </p:to>
                                    </p:set>
                                    <p:animEffect transition="in" filter="wipe(left)">
                                      <p:cBhvr>
                                        <p:cTn id="68" dur="500"/>
                                        <p:tgtEl>
                                          <p:spTgt spid="115"/>
                                        </p:tgtEl>
                                      </p:cBhvr>
                                    </p:animEffect>
                                  </p:childTnLst>
                                </p:cTn>
                              </p:par>
                            </p:childTnLst>
                          </p:cTn>
                        </p:par>
                        <p:par>
                          <p:cTn id="69" fill="hold">
                            <p:stCondLst>
                              <p:cond delay="1000"/>
                            </p:stCondLst>
                            <p:childTnLst>
                              <p:par>
                                <p:cTn id="70" presetID="22" presetClass="entr" presetSubtype="8" fill="hold" grpId="0" nodeType="afterEffect">
                                  <p:stCondLst>
                                    <p:cond delay="400"/>
                                  </p:stCondLst>
                                  <p:childTnLst>
                                    <p:set>
                                      <p:cBhvr>
                                        <p:cTn id="71" dur="1" fill="hold">
                                          <p:stCondLst>
                                            <p:cond delay="0"/>
                                          </p:stCondLst>
                                        </p:cTn>
                                        <p:tgtEl>
                                          <p:spTgt spid="117"/>
                                        </p:tgtEl>
                                        <p:attrNameLst>
                                          <p:attrName>style.visibility</p:attrName>
                                        </p:attrNameLst>
                                      </p:cBhvr>
                                      <p:to>
                                        <p:strVal val="visible"/>
                                      </p:to>
                                    </p:set>
                                    <p:animEffect transition="in" filter="wipe(left)">
                                      <p:cBhvr>
                                        <p:cTn id="72" dur="1300"/>
                                        <p:tgtEl>
                                          <p:spTgt spid="11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xEl>
                                              <p:pRg st="6" end="6"/>
                                            </p:txEl>
                                          </p:spTgt>
                                        </p:tgtEl>
                                        <p:attrNameLst>
                                          <p:attrName>style.visibility</p:attrName>
                                        </p:attrNameLst>
                                      </p:cBhvr>
                                      <p:to>
                                        <p:strVal val="visible"/>
                                      </p:to>
                                    </p:set>
                                    <p:animEffect transition="in" filter="fade">
                                      <p:cBhvr>
                                        <p:cTn id="77" dur="500"/>
                                        <p:tgtEl>
                                          <p:spTgt spid="2">
                                            <p:txEl>
                                              <p:pRg st="6" end="6"/>
                                            </p:txEl>
                                          </p:spTgt>
                                        </p:tgtEl>
                                      </p:cBhvr>
                                    </p:animEffect>
                                  </p:childTnLst>
                                </p:cTn>
                              </p:par>
                            </p:childTnLst>
                          </p:cTn>
                        </p:par>
                        <p:par>
                          <p:cTn id="78" fill="hold">
                            <p:stCondLst>
                              <p:cond delay="500"/>
                            </p:stCondLst>
                            <p:childTnLst>
                              <p:par>
                                <p:cTn id="79" presetID="22" presetClass="entr" presetSubtype="8" fill="hold" grpId="0" nodeType="afterEffect">
                                  <p:stCondLst>
                                    <p:cond delay="0"/>
                                  </p:stCondLst>
                                  <p:childTnLst>
                                    <p:set>
                                      <p:cBhvr>
                                        <p:cTn id="80" dur="1" fill="hold">
                                          <p:stCondLst>
                                            <p:cond delay="0"/>
                                          </p:stCondLst>
                                        </p:cTn>
                                        <p:tgtEl>
                                          <p:spTgt spid="118"/>
                                        </p:tgtEl>
                                        <p:attrNameLst>
                                          <p:attrName>style.visibility</p:attrName>
                                        </p:attrNameLst>
                                      </p:cBhvr>
                                      <p:to>
                                        <p:strVal val="visible"/>
                                      </p:to>
                                    </p:set>
                                    <p:animEffect transition="in" filter="wipe(left)">
                                      <p:cBhvr>
                                        <p:cTn id="81" dur="900"/>
                                        <p:tgtEl>
                                          <p:spTgt spid="118"/>
                                        </p:tgtEl>
                                      </p:cBhvr>
                                    </p:animEffect>
                                  </p:childTnLst>
                                </p:cTn>
                              </p:par>
                            </p:childTnLst>
                          </p:cTn>
                        </p:par>
                        <p:par>
                          <p:cTn id="82" fill="hold">
                            <p:stCondLst>
                              <p:cond delay="1400"/>
                            </p:stCondLst>
                            <p:childTnLst>
                              <p:par>
                                <p:cTn id="83" presetID="47" presetClass="entr" presetSubtype="0" fill="hold" grpId="0" nodeType="afterEffect">
                                  <p:stCondLst>
                                    <p:cond delay="800"/>
                                  </p:stCondLst>
                                  <p:childTnLst>
                                    <p:set>
                                      <p:cBhvr>
                                        <p:cTn id="84" dur="1" fill="hold">
                                          <p:stCondLst>
                                            <p:cond delay="0"/>
                                          </p:stCondLst>
                                        </p:cTn>
                                        <p:tgtEl>
                                          <p:spTgt spid="116"/>
                                        </p:tgtEl>
                                        <p:attrNameLst>
                                          <p:attrName>style.visibility</p:attrName>
                                        </p:attrNameLst>
                                      </p:cBhvr>
                                      <p:to>
                                        <p:strVal val="visible"/>
                                      </p:to>
                                    </p:set>
                                    <p:animEffect transition="in" filter="fade">
                                      <p:cBhvr>
                                        <p:cTn id="85" dur="1000"/>
                                        <p:tgtEl>
                                          <p:spTgt spid="116"/>
                                        </p:tgtEl>
                                      </p:cBhvr>
                                    </p:animEffect>
                                    <p:anim calcmode="lin" valueType="num">
                                      <p:cBhvr>
                                        <p:cTn id="86" dur="1000" fill="hold"/>
                                        <p:tgtEl>
                                          <p:spTgt spid="116"/>
                                        </p:tgtEl>
                                        <p:attrNameLst>
                                          <p:attrName>ppt_x</p:attrName>
                                        </p:attrNameLst>
                                      </p:cBhvr>
                                      <p:tavLst>
                                        <p:tav tm="0">
                                          <p:val>
                                            <p:strVal val="#ppt_x"/>
                                          </p:val>
                                        </p:tav>
                                        <p:tav tm="100000">
                                          <p:val>
                                            <p:strVal val="#ppt_x"/>
                                          </p:val>
                                        </p:tav>
                                      </p:tavLst>
                                    </p:anim>
                                    <p:anim calcmode="lin" valueType="num">
                                      <p:cBhvr>
                                        <p:cTn id="87" dur="1000" fill="hold"/>
                                        <p:tgtEl>
                                          <p:spTgt spid="116"/>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
                                            <p:txEl>
                                              <p:pRg st="7" end="7"/>
                                            </p:txEl>
                                          </p:spTgt>
                                        </p:tgtEl>
                                        <p:attrNameLst>
                                          <p:attrName>style.visibility</p:attrName>
                                        </p:attrNameLst>
                                      </p:cBhvr>
                                      <p:to>
                                        <p:strVal val="visible"/>
                                      </p:to>
                                    </p:set>
                                    <p:animEffect transition="in" filter="fade">
                                      <p:cBhvr>
                                        <p:cTn id="92" dur="500"/>
                                        <p:tgtEl>
                                          <p:spTgt spid="2">
                                            <p:txEl>
                                              <p:pRg st="7" end="7"/>
                                            </p:txEl>
                                          </p:spTgt>
                                        </p:tgtEl>
                                      </p:cBhvr>
                                    </p:animEffect>
                                  </p:childTnLst>
                                </p:cTn>
                              </p:par>
                            </p:childTnLst>
                          </p:cTn>
                        </p:par>
                        <p:par>
                          <p:cTn id="93" fill="hold">
                            <p:stCondLst>
                              <p:cond delay="500"/>
                            </p:stCondLst>
                            <p:childTnLst>
                              <p:par>
                                <p:cTn id="94" presetID="22" presetClass="entr" presetSubtype="8" fill="hold" grpId="0" nodeType="afterEffect">
                                  <p:stCondLst>
                                    <p:cond delay="300"/>
                                  </p:stCondLst>
                                  <p:childTnLst>
                                    <p:set>
                                      <p:cBhvr>
                                        <p:cTn id="95" dur="1" fill="hold">
                                          <p:stCondLst>
                                            <p:cond delay="0"/>
                                          </p:stCondLst>
                                        </p:cTn>
                                        <p:tgtEl>
                                          <p:spTgt spid="119"/>
                                        </p:tgtEl>
                                        <p:attrNameLst>
                                          <p:attrName>style.visibility</p:attrName>
                                        </p:attrNameLst>
                                      </p:cBhvr>
                                      <p:to>
                                        <p:strVal val="visible"/>
                                      </p:to>
                                    </p:set>
                                    <p:animEffect transition="in" filter="wipe(left)">
                                      <p:cBhvr>
                                        <p:cTn id="96" dur="500"/>
                                        <p:tgtEl>
                                          <p:spTgt spid="119"/>
                                        </p:tgtEl>
                                      </p:cBhvr>
                                    </p:animEffect>
                                  </p:childTnLst>
                                </p:cTn>
                              </p:par>
                            </p:childTnLst>
                          </p:cTn>
                        </p:par>
                        <p:par>
                          <p:cTn id="97" fill="hold">
                            <p:stCondLst>
                              <p:cond delay="1300"/>
                            </p:stCondLst>
                            <p:childTnLst>
                              <p:par>
                                <p:cTn id="98" presetID="22" presetClass="entr" presetSubtype="8" fill="hold" grpId="0" nodeType="afterEffect">
                                  <p:stCondLst>
                                    <p:cond delay="500"/>
                                  </p:stCondLst>
                                  <p:childTnLst>
                                    <p:set>
                                      <p:cBhvr>
                                        <p:cTn id="99" dur="1" fill="hold">
                                          <p:stCondLst>
                                            <p:cond delay="0"/>
                                          </p:stCondLst>
                                        </p:cTn>
                                        <p:tgtEl>
                                          <p:spTgt spid="122"/>
                                        </p:tgtEl>
                                        <p:attrNameLst>
                                          <p:attrName>style.visibility</p:attrName>
                                        </p:attrNameLst>
                                      </p:cBhvr>
                                      <p:to>
                                        <p:strVal val="visible"/>
                                      </p:to>
                                    </p:set>
                                    <p:animEffect transition="in" filter="wipe(left)">
                                      <p:cBhvr>
                                        <p:cTn id="100" dur="1300"/>
                                        <p:tgtEl>
                                          <p:spTgt spid="122"/>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2">
                                            <p:txEl>
                                              <p:pRg st="8" end="8"/>
                                            </p:txEl>
                                          </p:spTgt>
                                        </p:tgtEl>
                                        <p:attrNameLst>
                                          <p:attrName>style.visibility</p:attrName>
                                        </p:attrNameLst>
                                      </p:cBhvr>
                                      <p:to>
                                        <p:strVal val="visible"/>
                                      </p:to>
                                    </p:set>
                                    <p:animEffect transition="in" filter="fade">
                                      <p:cBhvr>
                                        <p:cTn id="105" dur="500"/>
                                        <p:tgtEl>
                                          <p:spTgt spid="2">
                                            <p:txEl>
                                              <p:pRg st="8" end="8"/>
                                            </p:txEl>
                                          </p:spTgt>
                                        </p:tgtEl>
                                      </p:cBhvr>
                                    </p:animEffect>
                                  </p:childTnLst>
                                </p:cTn>
                              </p:par>
                            </p:childTnLst>
                          </p:cTn>
                        </p:par>
                        <p:par>
                          <p:cTn id="106" fill="hold">
                            <p:stCondLst>
                              <p:cond delay="500"/>
                            </p:stCondLst>
                            <p:childTnLst>
                              <p:par>
                                <p:cTn id="107" presetID="22" presetClass="entr" presetSubtype="8" fill="hold" grpId="0" nodeType="afterEffect">
                                  <p:stCondLst>
                                    <p:cond delay="200"/>
                                  </p:stCondLst>
                                  <p:childTnLst>
                                    <p:set>
                                      <p:cBhvr>
                                        <p:cTn id="108" dur="1" fill="hold">
                                          <p:stCondLst>
                                            <p:cond delay="0"/>
                                          </p:stCondLst>
                                        </p:cTn>
                                        <p:tgtEl>
                                          <p:spTgt spid="123"/>
                                        </p:tgtEl>
                                        <p:attrNameLst>
                                          <p:attrName>style.visibility</p:attrName>
                                        </p:attrNameLst>
                                      </p:cBhvr>
                                      <p:to>
                                        <p:strVal val="visible"/>
                                      </p:to>
                                    </p:set>
                                    <p:animEffect transition="in" filter="wipe(left)">
                                      <p:cBhvr>
                                        <p:cTn id="109" dur="1100"/>
                                        <p:tgtEl>
                                          <p:spTgt spid="123"/>
                                        </p:tgtEl>
                                      </p:cBhvr>
                                    </p:animEffect>
                                  </p:childTnLst>
                                </p:cTn>
                              </p:par>
                            </p:childTnLst>
                          </p:cTn>
                        </p:par>
                        <p:par>
                          <p:cTn id="110" fill="hold">
                            <p:stCondLst>
                              <p:cond delay="1800"/>
                            </p:stCondLst>
                            <p:childTnLst>
                              <p:par>
                                <p:cTn id="111" presetID="47" presetClass="entr" presetSubtype="0" fill="hold" grpId="0" nodeType="afterEffect">
                                  <p:stCondLst>
                                    <p:cond delay="400"/>
                                  </p:stCondLst>
                                  <p:childTnLst>
                                    <p:set>
                                      <p:cBhvr>
                                        <p:cTn id="112" dur="1" fill="hold">
                                          <p:stCondLst>
                                            <p:cond delay="0"/>
                                          </p:stCondLst>
                                        </p:cTn>
                                        <p:tgtEl>
                                          <p:spTgt spid="120"/>
                                        </p:tgtEl>
                                        <p:attrNameLst>
                                          <p:attrName>style.visibility</p:attrName>
                                        </p:attrNameLst>
                                      </p:cBhvr>
                                      <p:to>
                                        <p:strVal val="visible"/>
                                      </p:to>
                                    </p:set>
                                    <p:animEffect transition="in" filter="fade">
                                      <p:cBhvr>
                                        <p:cTn id="113" dur="1000"/>
                                        <p:tgtEl>
                                          <p:spTgt spid="120"/>
                                        </p:tgtEl>
                                      </p:cBhvr>
                                    </p:animEffect>
                                    <p:anim calcmode="lin" valueType="num">
                                      <p:cBhvr>
                                        <p:cTn id="114" dur="1000" fill="hold"/>
                                        <p:tgtEl>
                                          <p:spTgt spid="120"/>
                                        </p:tgtEl>
                                        <p:attrNameLst>
                                          <p:attrName>ppt_x</p:attrName>
                                        </p:attrNameLst>
                                      </p:cBhvr>
                                      <p:tavLst>
                                        <p:tav tm="0">
                                          <p:val>
                                            <p:strVal val="#ppt_x"/>
                                          </p:val>
                                        </p:tav>
                                        <p:tav tm="100000">
                                          <p:val>
                                            <p:strVal val="#ppt_x"/>
                                          </p:val>
                                        </p:tav>
                                      </p:tavLst>
                                    </p:anim>
                                    <p:anim calcmode="lin" valueType="num">
                                      <p:cBhvr>
                                        <p:cTn id="115" dur="1000" fill="hold"/>
                                        <p:tgtEl>
                                          <p:spTgt spid="120"/>
                                        </p:tgtEl>
                                        <p:attrNameLst>
                                          <p:attrName>ppt_y</p:attrName>
                                        </p:attrNameLst>
                                      </p:cBhvr>
                                      <p:tavLst>
                                        <p:tav tm="0">
                                          <p:val>
                                            <p:strVal val="#ppt_y-.1"/>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2">
                                            <p:txEl>
                                              <p:pRg st="9" end="9"/>
                                            </p:txEl>
                                          </p:spTgt>
                                        </p:tgtEl>
                                        <p:attrNameLst>
                                          <p:attrName>style.visibility</p:attrName>
                                        </p:attrNameLst>
                                      </p:cBhvr>
                                      <p:to>
                                        <p:strVal val="visible"/>
                                      </p:to>
                                    </p:set>
                                    <p:animEffect transition="in" filter="fade">
                                      <p:cBhvr>
                                        <p:cTn id="120" dur="500"/>
                                        <p:tgtEl>
                                          <p:spTgt spid="2">
                                            <p:txEl>
                                              <p:pRg st="9" end="9"/>
                                            </p:txEl>
                                          </p:spTgt>
                                        </p:tgtEl>
                                      </p:cBhvr>
                                    </p:animEffect>
                                  </p:childTnLst>
                                </p:cTn>
                              </p:par>
                            </p:childTnLst>
                          </p:cTn>
                        </p:par>
                        <p:par>
                          <p:cTn id="121" fill="hold">
                            <p:stCondLst>
                              <p:cond delay="500"/>
                            </p:stCondLst>
                            <p:childTnLst>
                              <p:par>
                                <p:cTn id="122" presetID="22" presetClass="entr" presetSubtype="8" fill="hold" grpId="0" nodeType="afterEffect">
                                  <p:stCondLst>
                                    <p:cond delay="300"/>
                                  </p:stCondLst>
                                  <p:childTnLst>
                                    <p:set>
                                      <p:cBhvr>
                                        <p:cTn id="123" dur="1" fill="hold">
                                          <p:stCondLst>
                                            <p:cond delay="0"/>
                                          </p:stCondLst>
                                        </p:cTn>
                                        <p:tgtEl>
                                          <p:spTgt spid="124"/>
                                        </p:tgtEl>
                                        <p:attrNameLst>
                                          <p:attrName>style.visibility</p:attrName>
                                        </p:attrNameLst>
                                      </p:cBhvr>
                                      <p:to>
                                        <p:strVal val="visible"/>
                                      </p:to>
                                    </p:set>
                                    <p:animEffect transition="in" filter="wipe(left)">
                                      <p:cBhvr>
                                        <p:cTn id="124" dur="1700"/>
                                        <p:tgtEl>
                                          <p:spTgt spid="124"/>
                                        </p:tgtEl>
                                      </p:cBhvr>
                                    </p:animEffect>
                                  </p:childTnLst>
                                </p:cTn>
                              </p:par>
                            </p:childTnLst>
                          </p:cTn>
                        </p:par>
                        <p:par>
                          <p:cTn id="125" fill="hold">
                            <p:stCondLst>
                              <p:cond delay="2500"/>
                            </p:stCondLst>
                            <p:childTnLst>
                              <p:par>
                                <p:cTn id="126" presetID="47" presetClass="entr" presetSubtype="0" fill="hold" grpId="0" nodeType="afterEffect">
                                  <p:stCondLst>
                                    <p:cond delay="0"/>
                                  </p:stCondLst>
                                  <p:childTnLst>
                                    <p:set>
                                      <p:cBhvr>
                                        <p:cTn id="127" dur="1" fill="hold">
                                          <p:stCondLst>
                                            <p:cond delay="0"/>
                                          </p:stCondLst>
                                        </p:cTn>
                                        <p:tgtEl>
                                          <p:spTgt spid="126"/>
                                        </p:tgtEl>
                                        <p:attrNameLst>
                                          <p:attrName>style.visibility</p:attrName>
                                        </p:attrNameLst>
                                      </p:cBhvr>
                                      <p:to>
                                        <p:strVal val="visible"/>
                                      </p:to>
                                    </p:set>
                                    <p:animEffect transition="in" filter="fade">
                                      <p:cBhvr>
                                        <p:cTn id="128" dur="1000"/>
                                        <p:tgtEl>
                                          <p:spTgt spid="126"/>
                                        </p:tgtEl>
                                      </p:cBhvr>
                                    </p:animEffect>
                                    <p:anim calcmode="lin" valueType="num">
                                      <p:cBhvr>
                                        <p:cTn id="129" dur="1000" fill="hold"/>
                                        <p:tgtEl>
                                          <p:spTgt spid="126"/>
                                        </p:tgtEl>
                                        <p:attrNameLst>
                                          <p:attrName>ppt_x</p:attrName>
                                        </p:attrNameLst>
                                      </p:cBhvr>
                                      <p:tavLst>
                                        <p:tav tm="0">
                                          <p:val>
                                            <p:strVal val="#ppt_x"/>
                                          </p:val>
                                        </p:tav>
                                        <p:tav tm="100000">
                                          <p:val>
                                            <p:strVal val="#ppt_x"/>
                                          </p:val>
                                        </p:tav>
                                      </p:tavLst>
                                    </p:anim>
                                    <p:anim calcmode="lin" valueType="num">
                                      <p:cBhvr>
                                        <p:cTn id="130" dur="1000" fill="hold"/>
                                        <p:tgtEl>
                                          <p:spTgt spid="126"/>
                                        </p:tgtEl>
                                        <p:attrNameLst>
                                          <p:attrName>ppt_y</p:attrName>
                                        </p:attrNameLst>
                                      </p:cBhvr>
                                      <p:tavLst>
                                        <p:tav tm="0">
                                          <p:val>
                                            <p:strVal val="#ppt_y-.1"/>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2">
                                            <p:txEl>
                                              <p:pRg st="10" end="10"/>
                                            </p:txEl>
                                          </p:spTgt>
                                        </p:tgtEl>
                                        <p:attrNameLst>
                                          <p:attrName>style.visibility</p:attrName>
                                        </p:attrNameLst>
                                      </p:cBhvr>
                                      <p:to>
                                        <p:strVal val="visible"/>
                                      </p:to>
                                    </p:set>
                                    <p:animEffect transition="in" filter="fade">
                                      <p:cBhvr>
                                        <p:cTn id="135" dur="500"/>
                                        <p:tgtEl>
                                          <p:spTgt spid="2">
                                            <p:txEl>
                                              <p:pRg st="10" end="10"/>
                                            </p:txEl>
                                          </p:spTgt>
                                        </p:tgtEl>
                                      </p:cBhvr>
                                    </p:animEffect>
                                  </p:childTnLst>
                                </p:cTn>
                              </p:par>
                            </p:childTnLst>
                          </p:cTn>
                        </p:par>
                        <p:par>
                          <p:cTn id="136" fill="hold">
                            <p:stCondLst>
                              <p:cond delay="500"/>
                            </p:stCondLst>
                            <p:childTnLst>
                              <p:par>
                                <p:cTn id="137" presetID="22" presetClass="entr" presetSubtype="8" fill="hold" grpId="0" nodeType="afterEffect">
                                  <p:stCondLst>
                                    <p:cond delay="300"/>
                                  </p:stCondLst>
                                  <p:childTnLst>
                                    <p:set>
                                      <p:cBhvr>
                                        <p:cTn id="138" dur="1" fill="hold">
                                          <p:stCondLst>
                                            <p:cond delay="0"/>
                                          </p:stCondLst>
                                        </p:cTn>
                                        <p:tgtEl>
                                          <p:spTgt spid="128"/>
                                        </p:tgtEl>
                                        <p:attrNameLst>
                                          <p:attrName>style.visibility</p:attrName>
                                        </p:attrNameLst>
                                      </p:cBhvr>
                                      <p:to>
                                        <p:strVal val="visible"/>
                                      </p:to>
                                    </p:set>
                                    <p:animEffect transition="in" filter="wipe(left)">
                                      <p:cBhvr>
                                        <p:cTn id="139" dur="1100"/>
                                        <p:tgtEl>
                                          <p:spTgt spid="128"/>
                                        </p:tgtEl>
                                      </p:cBhvr>
                                    </p:animEffect>
                                  </p:childTnLst>
                                </p:cTn>
                              </p:par>
                            </p:childTnLst>
                          </p:cTn>
                        </p:par>
                        <p:par>
                          <p:cTn id="140" fill="hold">
                            <p:stCondLst>
                              <p:cond delay="1900"/>
                            </p:stCondLst>
                            <p:childTnLst>
                              <p:par>
                                <p:cTn id="141" presetID="47" presetClass="entr" presetSubtype="0" fill="hold" grpId="0" nodeType="afterEffect">
                                  <p:stCondLst>
                                    <p:cond delay="400"/>
                                  </p:stCondLst>
                                  <p:childTnLst>
                                    <p:set>
                                      <p:cBhvr>
                                        <p:cTn id="142" dur="1" fill="hold">
                                          <p:stCondLst>
                                            <p:cond delay="0"/>
                                          </p:stCondLst>
                                        </p:cTn>
                                        <p:tgtEl>
                                          <p:spTgt spid="129"/>
                                        </p:tgtEl>
                                        <p:attrNameLst>
                                          <p:attrName>style.visibility</p:attrName>
                                        </p:attrNameLst>
                                      </p:cBhvr>
                                      <p:to>
                                        <p:strVal val="visible"/>
                                      </p:to>
                                    </p:set>
                                    <p:animEffect transition="in" filter="fade">
                                      <p:cBhvr>
                                        <p:cTn id="143" dur="1000"/>
                                        <p:tgtEl>
                                          <p:spTgt spid="129"/>
                                        </p:tgtEl>
                                      </p:cBhvr>
                                    </p:animEffect>
                                    <p:anim calcmode="lin" valueType="num">
                                      <p:cBhvr>
                                        <p:cTn id="144" dur="1000" fill="hold"/>
                                        <p:tgtEl>
                                          <p:spTgt spid="129"/>
                                        </p:tgtEl>
                                        <p:attrNameLst>
                                          <p:attrName>ppt_x</p:attrName>
                                        </p:attrNameLst>
                                      </p:cBhvr>
                                      <p:tavLst>
                                        <p:tav tm="0">
                                          <p:val>
                                            <p:strVal val="#ppt_x"/>
                                          </p:val>
                                        </p:tav>
                                        <p:tav tm="100000">
                                          <p:val>
                                            <p:strVal val="#ppt_x"/>
                                          </p:val>
                                        </p:tav>
                                      </p:tavLst>
                                    </p:anim>
                                    <p:anim calcmode="lin" valueType="num">
                                      <p:cBhvr>
                                        <p:cTn id="145" dur="1000" fill="hold"/>
                                        <p:tgtEl>
                                          <p:spTgt spid="129"/>
                                        </p:tgtEl>
                                        <p:attrNameLst>
                                          <p:attrName>ppt_y</p:attrName>
                                        </p:attrNameLst>
                                      </p:cBhvr>
                                      <p:tavLst>
                                        <p:tav tm="0">
                                          <p:val>
                                            <p:strVal val="#ppt_y-.1"/>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2">
                                            <p:txEl>
                                              <p:pRg st="11" end="11"/>
                                            </p:txEl>
                                          </p:spTgt>
                                        </p:tgtEl>
                                        <p:attrNameLst>
                                          <p:attrName>style.visibility</p:attrName>
                                        </p:attrNameLst>
                                      </p:cBhvr>
                                      <p:to>
                                        <p:strVal val="visible"/>
                                      </p:to>
                                    </p:set>
                                    <p:animEffect transition="in" filter="fade">
                                      <p:cBhvr>
                                        <p:cTn id="150" dur="500"/>
                                        <p:tgtEl>
                                          <p:spTgt spid="2">
                                            <p:txEl>
                                              <p:pRg st="11" end="11"/>
                                            </p:txEl>
                                          </p:spTgt>
                                        </p:tgtEl>
                                      </p:cBhvr>
                                    </p:animEffect>
                                  </p:childTnLst>
                                </p:cTn>
                              </p:par>
                            </p:childTnLst>
                          </p:cTn>
                        </p:par>
                        <p:par>
                          <p:cTn id="151" fill="hold">
                            <p:stCondLst>
                              <p:cond delay="500"/>
                            </p:stCondLst>
                            <p:childTnLst>
                              <p:par>
                                <p:cTn id="152" presetID="22" presetClass="entr" presetSubtype="8" fill="hold" grpId="0" nodeType="afterEffect">
                                  <p:stCondLst>
                                    <p:cond delay="400"/>
                                  </p:stCondLst>
                                  <p:childTnLst>
                                    <p:set>
                                      <p:cBhvr>
                                        <p:cTn id="153" dur="1" fill="hold">
                                          <p:stCondLst>
                                            <p:cond delay="0"/>
                                          </p:stCondLst>
                                        </p:cTn>
                                        <p:tgtEl>
                                          <p:spTgt spid="130"/>
                                        </p:tgtEl>
                                        <p:attrNameLst>
                                          <p:attrName>style.visibility</p:attrName>
                                        </p:attrNameLst>
                                      </p:cBhvr>
                                      <p:to>
                                        <p:strVal val="visible"/>
                                      </p:to>
                                    </p:set>
                                    <p:animEffect transition="in" filter="wipe(left)">
                                      <p:cBhvr>
                                        <p:cTn id="154" dur="1600"/>
                                        <p:tgtEl>
                                          <p:spTgt spid="130"/>
                                        </p:tgtEl>
                                      </p:cBhvr>
                                    </p:animEffect>
                                  </p:childTnLst>
                                </p:cTn>
                              </p:par>
                            </p:childTnLst>
                          </p:cTn>
                        </p:par>
                        <p:par>
                          <p:cTn id="155" fill="hold">
                            <p:stCondLst>
                              <p:cond delay="2500"/>
                            </p:stCondLst>
                            <p:childTnLst>
                              <p:par>
                                <p:cTn id="156" presetID="47" presetClass="entr" presetSubtype="0" fill="hold" grpId="0" nodeType="afterEffect">
                                  <p:stCondLst>
                                    <p:cond delay="500"/>
                                  </p:stCondLst>
                                  <p:childTnLst>
                                    <p:set>
                                      <p:cBhvr>
                                        <p:cTn id="157" dur="1" fill="hold">
                                          <p:stCondLst>
                                            <p:cond delay="0"/>
                                          </p:stCondLst>
                                        </p:cTn>
                                        <p:tgtEl>
                                          <p:spTgt spid="112"/>
                                        </p:tgtEl>
                                        <p:attrNameLst>
                                          <p:attrName>style.visibility</p:attrName>
                                        </p:attrNameLst>
                                      </p:cBhvr>
                                      <p:to>
                                        <p:strVal val="visible"/>
                                      </p:to>
                                    </p:set>
                                    <p:animEffect transition="in" filter="fade">
                                      <p:cBhvr>
                                        <p:cTn id="158" dur="1000"/>
                                        <p:tgtEl>
                                          <p:spTgt spid="112"/>
                                        </p:tgtEl>
                                      </p:cBhvr>
                                    </p:animEffect>
                                    <p:anim calcmode="lin" valueType="num">
                                      <p:cBhvr>
                                        <p:cTn id="159" dur="1000" fill="hold"/>
                                        <p:tgtEl>
                                          <p:spTgt spid="112"/>
                                        </p:tgtEl>
                                        <p:attrNameLst>
                                          <p:attrName>ppt_x</p:attrName>
                                        </p:attrNameLst>
                                      </p:cBhvr>
                                      <p:tavLst>
                                        <p:tav tm="0">
                                          <p:val>
                                            <p:strVal val="#ppt_x"/>
                                          </p:val>
                                        </p:tav>
                                        <p:tav tm="100000">
                                          <p:val>
                                            <p:strVal val="#ppt_x"/>
                                          </p:val>
                                        </p:tav>
                                      </p:tavLst>
                                    </p:anim>
                                    <p:anim calcmode="lin" valueType="num">
                                      <p:cBhvr>
                                        <p:cTn id="160" dur="1000" fill="hold"/>
                                        <p:tgtEl>
                                          <p:spTgt spid="112"/>
                                        </p:tgtEl>
                                        <p:attrNameLst>
                                          <p:attrName>ppt_y</p:attrName>
                                        </p:attrNameLst>
                                      </p:cBhvr>
                                      <p:tavLst>
                                        <p:tav tm="0">
                                          <p:val>
                                            <p:strVal val="#ppt_y-.1"/>
                                          </p:val>
                                        </p:tav>
                                        <p:tav tm="100000">
                                          <p:val>
                                            <p:strVal val="#ppt_y"/>
                                          </p:val>
                                        </p:tav>
                                      </p:tavLst>
                                    </p:anim>
                                  </p:childTnLst>
                                </p:cTn>
                              </p:par>
                            </p:childTnLst>
                          </p:cTn>
                        </p:par>
                      </p:childTnLst>
                    </p:cTn>
                  </p:par>
                  <p:par>
                    <p:cTn id="161" fill="hold">
                      <p:stCondLst>
                        <p:cond delay="indefinite"/>
                      </p:stCondLst>
                      <p:childTnLst>
                        <p:par>
                          <p:cTn id="162" fill="hold">
                            <p:stCondLst>
                              <p:cond delay="0"/>
                            </p:stCondLst>
                            <p:childTnLst>
                              <p:par>
                                <p:cTn id="163" presetID="53" presetClass="entr" presetSubtype="16" fill="hold" grpId="0" nodeType="clickEffect">
                                  <p:stCondLst>
                                    <p:cond delay="0"/>
                                  </p:stCondLst>
                                  <p:childTnLst>
                                    <p:set>
                                      <p:cBhvr>
                                        <p:cTn id="164" dur="1" fill="hold">
                                          <p:stCondLst>
                                            <p:cond delay="0"/>
                                          </p:stCondLst>
                                        </p:cTn>
                                        <p:tgtEl>
                                          <p:spTgt spid="70"/>
                                        </p:tgtEl>
                                        <p:attrNameLst>
                                          <p:attrName>style.visibility</p:attrName>
                                        </p:attrNameLst>
                                      </p:cBhvr>
                                      <p:to>
                                        <p:strVal val="visible"/>
                                      </p:to>
                                    </p:set>
                                    <p:anim calcmode="lin" valueType="num">
                                      <p:cBhvr>
                                        <p:cTn id="165" dur="500" fill="hold"/>
                                        <p:tgtEl>
                                          <p:spTgt spid="70"/>
                                        </p:tgtEl>
                                        <p:attrNameLst>
                                          <p:attrName>ppt_w</p:attrName>
                                        </p:attrNameLst>
                                      </p:cBhvr>
                                      <p:tavLst>
                                        <p:tav tm="0">
                                          <p:val>
                                            <p:fltVal val="0"/>
                                          </p:val>
                                        </p:tav>
                                        <p:tav tm="100000">
                                          <p:val>
                                            <p:strVal val="#ppt_w"/>
                                          </p:val>
                                        </p:tav>
                                      </p:tavLst>
                                    </p:anim>
                                    <p:anim calcmode="lin" valueType="num">
                                      <p:cBhvr>
                                        <p:cTn id="166" dur="500" fill="hold"/>
                                        <p:tgtEl>
                                          <p:spTgt spid="70"/>
                                        </p:tgtEl>
                                        <p:attrNameLst>
                                          <p:attrName>ppt_h</p:attrName>
                                        </p:attrNameLst>
                                      </p:cBhvr>
                                      <p:tavLst>
                                        <p:tav tm="0">
                                          <p:val>
                                            <p:fltVal val="0"/>
                                          </p:val>
                                        </p:tav>
                                        <p:tav tm="100000">
                                          <p:val>
                                            <p:strVal val="#ppt_h"/>
                                          </p:val>
                                        </p:tav>
                                      </p:tavLst>
                                    </p:anim>
                                    <p:animEffect transition="in" filter="fade">
                                      <p:cBhvr>
                                        <p:cTn id="16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47" grpId="0"/>
      <p:bldP spid="107" grpId="0"/>
      <p:bldP spid="108" grpId="0"/>
      <p:bldP spid="109" grpId="0"/>
      <p:bldP spid="110" grpId="0"/>
      <p:bldP spid="111" grpId="0"/>
      <p:bldP spid="112" grpId="0"/>
      <p:bldP spid="113" grpId="0"/>
      <p:bldP spid="114" grpId="0"/>
      <p:bldP spid="115" grpId="0"/>
      <p:bldP spid="116" grpId="0"/>
      <p:bldP spid="117" grpId="0"/>
      <p:bldP spid="118" grpId="0"/>
      <p:bldP spid="119" grpId="0"/>
      <p:bldP spid="120" grpId="0"/>
      <p:bldP spid="122" grpId="0"/>
      <p:bldP spid="123" grpId="0"/>
      <p:bldP spid="124" grpId="0"/>
      <p:bldP spid="126" grpId="0"/>
      <p:bldP spid="128" grpId="0"/>
      <p:bldP spid="129" grpId="0"/>
      <p:bldP spid="130" grpId="0"/>
      <p:bldP spid="7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52219-9C76-EB5A-2563-763A0D07BFE4}"/>
              </a:ext>
            </a:extLst>
          </p:cNvPr>
          <p:cNvSpPr>
            <a:spLocks noGrp="1"/>
          </p:cNvSpPr>
          <p:nvPr>
            <p:ph type="title"/>
          </p:nvPr>
        </p:nvSpPr>
        <p:spPr/>
        <p:txBody>
          <a:bodyPr/>
          <a:lstStyle/>
          <a:p>
            <a:r>
              <a:rPr lang="en-US" dirty="0"/>
              <a:t>Probing operations</a:t>
            </a:r>
          </a:p>
        </p:txBody>
      </p:sp>
      <p:sp>
        <p:nvSpPr>
          <p:cNvPr id="3" name="Content Placeholder 2">
            <a:extLst>
              <a:ext uri="{FF2B5EF4-FFF2-40B4-BE49-F238E27FC236}">
                <a16:creationId xmlns:a16="http://schemas.microsoft.com/office/drawing/2014/main" id="{A5ACE029-89D6-162E-0B3C-62BA4E118936}"/>
              </a:ext>
            </a:extLst>
          </p:cNvPr>
          <p:cNvSpPr>
            <a:spLocks noGrp="1"/>
          </p:cNvSpPr>
          <p:nvPr>
            <p:ph idx="1"/>
          </p:nvPr>
        </p:nvSpPr>
        <p:spPr/>
        <p:txBody>
          <a:bodyPr>
            <a:normAutofit fontScale="92500" lnSpcReduction="10000"/>
          </a:bodyPr>
          <a:lstStyle/>
          <a:p>
            <a:r>
              <a:rPr lang="en-US" dirty="0"/>
              <a:t>put(key, value)</a:t>
            </a:r>
          </a:p>
          <a:p>
            <a:pPr lvl="1"/>
            <a:r>
              <a:rPr lang="en-US" dirty="0"/>
              <a:t>Hash(key) to get table index</a:t>
            </a:r>
          </a:p>
          <a:p>
            <a:pPr lvl="1"/>
            <a:r>
              <a:rPr lang="en-US" dirty="0"/>
              <a:t>If table entry contains correct key or is empty, then replace value or store key/value pair at that spot as appropriate</a:t>
            </a:r>
          </a:p>
          <a:p>
            <a:pPr lvl="1"/>
            <a:r>
              <a:rPr lang="en-US" dirty="0"/>
              <a:t>Else, try the next table entry</a:t>
            </a:r>
          </a:p>
          <a:p>
            <a:pPr lvl="1"/>
            <a:r>
              <a:rPr lang="en-US" dirty="0"/>
              <a:t>Continue until success</a:t>
            </a:r>
          </a:p>
          <a:p>
            <a:r>
              <a:rPr lang="en-US" dirty="0"/>
              <a:t>find(key)</a:t>
            </a:r>
          </a:p>
          <a:p>
            <a:pPr lvl="1"/>
            <a:r>
              <a:rPr lang="en-US" dirty="0"/>
              <a:t>Hash(key) to get table index</a:t>
            </a:r>
          </a:p>
          <a:p>
            <a:pPr lvl="1"/>
            <a:r>
              <a:rPr lang="en-US" dirty="0"/>
              <a:t>If table entry contains matching key, then return associated value</a:t>
            </a:r>
          </a:p>
          <a:p>
            <a:pPr lvl="1"/>
            <a:r>
              <a:rPr lang="en-US" dirty="0"/>
              <a:t>Else, try the next table entry</a:t>
            </a:r>
          </a:p>
          <a:p>
            <a:pPr lvl="1"/>
            <a:r>
              <a:rPr lang="en-US" dirty="0"/>
              <a:t>Continue until key is found or empty spot is encountered</a:t>
            </a:r>
          </a:p>
          <a:p>
            <a:pPr lvl="1"/>
            <a:r>
              <a:rPr lang="en-US" dirty="0"/>
              <a:t>If empty spot is encountered, then key is not in map</a:t>
            </a:r>
          </a:p>
        </p:txBody>
      </p:sp>
    </p:spTree>
    <p:extLst>
      <p:ext uri="{BB962C8B-B14F-4D97-AF65-F5344CB8AC3E}">
        <p14:creationId xmlns:p14="http://schemas.microsoft.com/office/powerpoint/2010/main" val="576299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8ACF5-26C1-4D42-6C73-9F0D2B96DF6B}"/>
              </a:ext>
            </a:extLst>
          </p:cNvPr>
          <p:cNvSpPr>
            <a:spLocks noGrp="1"/>
          </p:cNvSpPr>
          <p:nvPr>
            <p:ph type="title"/>
          </p:nvPr>
        </p:nvSpPr>
        <p:spPr/>
        <p:txBody>
          <a:bodyPr/>
          <a:lstStyle/>
          <a:p>
            <a:r>
              <a:rPr lang="en-US" dirty="0"/>
              <a:t>Probing operations - remove</a:t>
            </a:r>
          </a:p>
        </p:txBody>
      </p:sp>
      <p:sp>
        <p:nvSpPr>
          <p:cNvPr id="3" name="Content Placeholder 2">
            <a:extLst>
              <a:ext uri="{FF2B5EF4-FFF2-40B4-BE49-F238E27FC236}">
                <a16:creationId xmlns:a16="http://schemas.microsoft.com/office/drawing/2014/main" id="{25F63614-34EC-1EDF-A458-5D2A89B73697}"/>
              </a:ext>
            </a:extLst>
          </p:cNvPr>
          <p:cNvSpPr>
            <a:spLocks noGrp="1"/>
          </p:cNvSpPr>
          <p:nvPr>
            <p:ph idx="1"/>
          </p:nvPr>
        </p:nvSpPr>
        <p:spPr/>
        <p:txBody>
          <a:bodyPr/>
          <a:lstStyle/>
          <a:p>
            <a:r>
              <a:rPr lang="en-US" dirty="0"/>
              <a:t>remove(key)</a:t>
            </a:r>
          </a:p>
          <a:p>
            <a:pPr lvl="1"/>
            <a:r>
              <a:rPr lang="en-US" b="1" dirty="0"/>
              <a:t>Not so simple</a:t>
            </a:r>
            <a:r>
              <a:rPr lang="en-US" dirty="0"/>
              <a:t>, can’t just empty the table cell which might create a gap in some probe chain</a:t>
            </a:r>
          </a:p>
          <a:p>
            <a:pPr lvl="2"/>
            <a:r>
              <a:rPr lang="en-US" dirty="0"/>
              <a:t>E.g., on slide before previous one, suppose we actually delete ”</a:t>
            </a:r>
            <a:r>
              <a:rPr lang="en-US" dirty="0" err="1"/>
              <a:t>dennis</a:t>
            </a:r>
            <a:r>
              <a:rPr lang="en-US" dirty="0"/>
              <a:t>”</a:t>
            </a:r>
          </a:p>
          <a:p>
            <a:pPr lvl="2"/>
            <a:r>
              <a:rPr lang="en-US" dirty="0"/>
              <a:t>Then when attempting to find “</a:t>
            </a:r>
            <a:r>
              <a:rPr lang="en-US" dirty="0" err="1"/>
              <a:t>charles</a:t>
            </a:r>
            <a:r>
              <a:rPr lang="en-US" dirty="0"/>
              <a:t>”, we go 2 -&gt; 3, but 3 is now empty, so we assume “</a:t>
            </a:r>
            <a:r>
              <a:rPr lang="en-US" dirty="0" err="1"/>
              <a:t>charles</a:t>
            </a:r>
            <a:r>
              <a:rPr lang="en-US" dirty="0"/>
              <a:t>” is not in the table and stop finding</a:t>
            </a:r>
          </a:p>
          <a:p>
            <a:pPr lvl="1"/>
            <a:r>
              <a:rPr lang="en-US" b="1" dirty="0"/>
              <a:t>Lazy deletion </a:t>
            </a:r>
            <a:r>
              <a:rPr lang="en-US" dirty="0"/>
              <a:t>required</a:t>
            </a:r>
          </a:p>
          <a:p>
            <a:pPr lvl="2"/>
            <a:r>
              <a:rPr lang="en-US" dirty="0"/>
              <a:t>Replace removed key with some “inactive” marker</a:t>
            </a:r>
          </a:p>
          <a:p>
            <a:pPr lvl="2"/>
            <a:r>
              <a:rPr lang="en-US" dirty="0"/>
              <a:t>On find, “inactive” says “occupied, keep probing”</a:t>
            </a:r>
          </a:p>
          <a:p>
            <a:pPr lvl="2"/>
            <a:r>
              <a:rPr lang="en-US" dirty="0"/>
              <a:t>On put, “inactive” says “open, free for use”</a:t>
            </a:r>
          </a:p>
        </p:txBody>
      </p:sp>
    </p:spTree>
    <p:extLst>
      <p:ext uri="{BB962C8B-B14F-4D97-AF65-F5344CB8AC3E}">
        <p14:creationId xmlns:p14="http://schemas.microsoft.com/office/powerpoint/2010/main" val="4172782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48644-24FC-A560-607D-C5FDDC3E2B5C}"/>
              </a:ext>
            </a:extLst>
          </p:cNvPr>
          <p:cNvSpPr>
            <a:spLocks noGrp="1"/>
          </p:cNvSpPr>
          <p:nvPr>
            <p:ph type="title"/>
          </p:nvPr>
        </p:nvSpPr>
        <p:spPr/>
        <p:txBody>
          <a:bodyPr/>
          <a:lstStyle/>
          <a:p>
            <a:r>
              <a:rPr lang="en-US" dirty="0"/>
              <a:t>Clustering issue</a:t>
            </a:r>
          </a:p>
        </p:txBody>
      </p:sp>
      <p:sp>
        <p:nvSpPr>
          <p:cNvPr id="3" name="Content Placeholder 2">
            <a:extLst>
              <a:ext uri="{FF2B5EF4-FFF2-40B4-BE49-F238E27FC236}">
                <a16:creationId xmlns:a16="http://schemas.microsoft.com/office/drawing/2014/main" id="{8CADC0DC-C4C5-542E-92CF-72A58EA43247}"/>
              </a:ext>
            </a:extLst>
          </p:cNvPr>
          <p:cNvSpPr>
            <a:spLocks noGrp="1"/>
          </p:cNvSpPr>
          <p:nvPr>
            <p:ph idx="1"/>
          </p:nvPr>
        </p:nvSpPr>
        <p:spPr/>
        <p:txBody>
          <a:bodyPr>
            <a:normAutofit/>
          </a:bodyPr>
          <a:lstStyle/>
          <a:p>
            <a:r>
              <a:rPr lang="en-US" dirty="0"/>
              <a:t>Clustering slows access</a:t>
            </a:r>
          </a:p>
          <a:p>
            <a:pPr lvl="1"/>
            <a:r>
              <a:rPr lang="en-US" dirty="0"/>
              <a:t>It’s like having to search a list in hashing to lists</a:t>
            </a:r>
          </a:p>
          <a:p>
            <a:r>
              <a:rPr lang="en-US" dirty="0"/>
              <a:t>Solution: larger table size</a:t>
            </a:r>
          </a:p>
          <a:p>
            <a:pPr lvl="1"/>
            <a:r>
              <a:rPr lang="en-US" dirty="0"/>
              <a:t>Table space in probing is like the list cells in chaining</a:t>
            </a:r>
          </a:p>
          <a:p>
            <a:r>
              <a:rPr lang="en-US" dirty="0"/>
              <a:t>More space means more open slots for initial hash, less hopping to probe</a:t>
            </a:r>
          </a:p>
          <a:p>
            <a:r>
              <a:rPr lang="en-US" dirty="0"/>
              <a:t>Load </a:t>
            </a:r>
            <a:r>
              <a:rPr lang="el-GR" dirty="0"/>
              <a:t>λ </a:t>
            </a:r>
            <a:r>
              <a:rPr lang="en-US" dirty="0"/>
              <a:t>should be </a:t>
            </a:r>
            <a:r>
              <a:rPr lang="en-US" b="1" dirty="0"/>
              <a:t>½</a:t>
            </a:r>
            <a:r>
              <a:rPr lang="en-US" dirty="0"/>
              <a:t> for probing (assumes well distributed hash function)</a:t>
            </a:r>
          </a:p>
          <a:p>
            <a:pPr lvl="1"/>
            <a:r>
              <a:rPr lang="en-US" dirty="0"/>
              <a:t>Probing guaranteed to work if </a:t>
            </a:r>
            <a:r>
              <a:rPr lang="el-GR" dirty="0"/>
              <a:t>λ</a:t>
            </a:r>
            <a:r>
              <a:rPr lang="en-US" dirty="0"/>
              <a:t> &lt; 1.0 (i.e., not full), but 0.5 for better performance</a:t>
            </a:r>
          </a:p>
          <a:p>
            <a:endParaRPr lang="en-US" dirty="0"/>
          </a:p>
        </p:txBody>
      </p:sp>
    </p:spTree>
    <p:extLst>
      <p:ext uri="{BB962C8B-B14F-4D97-AF65-F5344CB8AC3E}">
        <p14:creationId xmlns:p14="http://schemas.microsoft.com/office/powerpoint/2010/main" val="368997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92F04-D2EE-06F2-C322-D2F96967E8BA}"/>
              </a:ext>
            </a:extLst>
          </p:cNvPr>
          <p:cNvSpPr>
            <a:spLocks noGrp="1"/>
          </p:cNvSpPr>
          <p:nvPr>
            <p:ph type="title"/>
          </p:nvPr>
        </p:nvSpPr>
        <p:spPr/>
        <p:txBody>
          <a:bodyPr/>
          <a:lstStyle/>
          <a:p>
            <a:r>
              <a:rPr lang="en-US" dirty="0"/>
              <a:t>Clustering solution?</a:t>
            </a:r>
          </a:p>
        </p:txBody>
      </p:sp>
      <p:sp>
        <p:nvSpPr>
          <p:cNvPr id="3" name="Content Placeholder 2">
            <a:extLst>
              <a:ext uri="{FF2B5EF4-FFF2-40B4-BE49-F238E27FC236}">
                <a16:creationId xmlns:a16="http://schemas.microsoft.com/office/drawing/2014/main" id="{8B734C74-FB31-B21D-F656-CFFEF3E46383}"/>
              </a:ext>
            </a:extLst>
          </p:cNvPr>
          <p:cNvSpPr>
            <a:spLocks noGrp="1"/>
          </p:cNvSpPr>
          <p:nvPr>
            <p:ph idx="1"/>
          </p:nvPr>
        </p:nvSpPr>
        <p:spPr/>
        <p:txBody>
          <a:bodyPr/>
          <a:lstStyle/>
          <a:p>
            <a:r>
              <a:rPr lang="en-US" dirty="0"/>
              <a:t>Need custom hash function?</a:t>
            </a:r>
          </a:p>
          <a:p>
            <a:r>
              <a:rPr lang="en-US" dirty="0"/>
              <a:t>Some data may have a form that makes clusters with some hash function, not others</a:t>
            </a:r>
          </a:p>
          <a:p>
            <a:r>
              <a:rPr lang="en-US" dirty="0"/>
              <a:t>Consider a hash function that uses first 3 chars</a:t>
            </a:r>
          </a:p>
          <a:p>
            <a:pPr lvl="1"/>
            <a:r>
              <a:rPr lang="en-US" dirty="0"/>
              <a:t>McDuff, MacBeth, McBride, McDaniel, </a:t>
            </a:r>
            <a:r>
              <a:rPr lang="en-US" dirty="0" err="1"/>
              <a:t>MacGraw</a:t>
            </a:r>
            <a:r>
              <a:rPr lang="en-US" dirty="0"/>
              <a:t>, MacDonald, MacLean, McKensie, McDermott, …</a:t>
            </a:r>
          </a:p>
          <a:p>
            <a:pPr lvl="1"/>
            <a:r>
              <a:rPr lang="en-US" dirty="0"/>
              <a:t>These will collide</a:t>
            </a:r>
          </a:p>
          <a:p>
            <a:r>
              <a:rPr lang="en-US" dirty="0"/>
              <a:t>No hash function is perfect for all data</a:t>
            </a:r>
          </a:p>
        </p:txBody>
      </p:sp>
    </p:spTree>
    <p:extLst>
      <p:ext uri="{BB962C8B-B14F-4D97-AF65-F5344CB8AC3E}">
        <p14:creationId xmlns:p14="http://schemas.microsoft.com/office/powerpoint/2010/main" val="41730534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693A7-6132-7BA9-509C-B45FFD6A7BDE}"/>
              </a:ext>
            </a:extLst>
          </p:cNvPr>
          <p:cNvSpPr>
            <a:spLocks noGrp="1"/>
          </p:cNvSpPr>
          <p:nvPr>
            <p:ph type="title"/>
          </p:nvPr>
        </p:nvSpPr>
        <p:spPr/>
        <p:txBody>
          <a:bodyPr/>
          <a:lstStyle/>
          <a:p>
            <a:r>
              <a:rPr lang="en-US" dirty="0"/>
              <a:t>Clustering solution: probe randomly</a:t>
            </a:r>
          </a:p>
        </p:txBody>
      </p:sp>
      <p:sp>
        <p:nvSpPr>
          <p:cNvPr id="3" name="Content Placeholder 2">
            <a:extLst>
              <a:ext uri="{FF2B5EF4-FFF2-40B4-BE49-F238E27FC236}">
                <a16:creationId xmlns:a16="http://schemas.microsoft.com/office/drawing/2014/main" id="{6FC1EEB7-57FF-FB13-727B-69D7599D14DE}"/>
              </a:ext>
            </a:extLst>
          </p:cNvPr>
          <p:cNvSpPr>
            <a:spLocks noGrp="1"/>
          </p:cNvSpPr>
          <p:nvPr>
            <p:ph idx="1"/>
          </p:nvPr>
        </p:nvSpPr>
        <p:spPr/>
        <p:txBody>
          <a:bodyPr/>
          <a:lstStyle/>
          <a:p>
            <a:r>
              <a:rPr lang="en-US" dirty="0"/>
              <a:t>We’ll actually probe “more randomly”</a:t>
            </a:r>
          </a:p>
          <a:p>
            <a:r>
              <a:rPr lang="en-US" dirty="0"/>
              <a:t>Probe farther away from collision site and leave some slots near the collision open for future keys</a:t>
            </a:r>
          </a:p>
          <a:p>
            <a:r>
              <a:rPr lang="en-US" dirty="0"/>
              <a:t>General probing formula</a:t>
            </a:r>
          </a:p>
          <a:p>
            <a:pPr lvl="1"/>
            <a:r>
              <a:rPr lang="en-US" dirty="0"/>
              <a:t>h</a:t>
            </a:r>
            <a:r>
              <a:rPr lang="en-US" baseline="-25000" dirty="0"/>
              <a:t>i</a:t>
            </a:r>
            <a:r>
              <a:rPr lang="en-US" dirty="0"/>
              <a:t> = hash(key) + f(</a:t>
            </a:r>
            <a:r>
              <a:rPr lang="en-US" dirty="0" err="1"/>
              <a:t>i</a:t>
            </a:r>
            <a:r>
              <a:rPr lang="en-US" dirty="0"/>
              <a:t>)</a:t>
            </a:r>
          </a:p>
          <a:p>
            <a:pPr lvl="1"/>
            <a:r>
              <a:rPr lang="en-US" dirty="0"/>
              <a:t>f(0) = 0</a:t>
            </a:r>
          </a:p>
          <a:p>
            <a:r>
              <a:rPr lang="en-US" dirty="0"/>
              <a:t>Can get different probing patterns using different formulas f(</a:t>
            </a:r>
            <a:r>
              <a:rPr lang="en-US" dirty="0" err="1"/>
              <a:t>i</a:t>
            </a:r>
            <a:r>
              <a:rPr lang="en-US" dirty="0"/>
              <a:t>)</a:t>
            </a:r>
          </a:p>
        </p:txBody>
      </p:sp>
    </p:spTree>
    <p:extLst>
      <p:ext uri="{BB962C8B-B14F-4D97-AF65-F5344CB8AC3E}">
        <p14:creationId xmlns:p14="http://schemas.microsoft.com/office/powerpoint/2010/main" val="3974086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en-US" sz="3600" dirty="0">
                <a:solidFill>
                  <a:srgbClr val="0070C0"/>
                </a:solidFill>
                <a:latin typeface="Verdana" pitchFamily="34" charset="0"/>
                <a:ea typeface="Verdana" pitchFamily="34" charset="0"/>
                <a:cs typeface="Verdana" pitchFamily="34" charset="0"/>
              </a:rPr>
              <a:t>General Probing</a:t>
            </a:r>
          </a:p>
        </p:txBody>
      </p:sp>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2057400" y="1386108"/>
                <a:ext cx="8229600" cy="4709893"/>
              </a:xfrm>
            </p:spPr>
            <p:txBody>
              <a:bodyPr>
                <a:normAutofit/>
              </a:bodyPr>
              <a:lstStyle/>
              <a:p>
                <a:pPr marL="109728" indent="0">
                  <a:spcBef>
                    <a:spcPts val="600"/>
                  </a:spcBef>
                  <a:spcAft>
                    <a:spcPts val="1800"/>
                  </a:spcAft>
                  <a:buNone/>
                </a:pPr>
                <a:r>
                  <a:rPr lang="en-US" sz="2800" b="1" i="1" dirty="0">
                    <a:solidFill>
                      <a:srgbClr val="C00000"/>
                    </a:solidFill>
                  </a:rPr>
                  <a:t>Let’s formalize this</a:t>
                </a:r>
              </a:p>
              <a:p>
                <a:pPr marL="109728" indent="0">
                  <a:spcBef>
                    <a:spcPts val="600"/>
                  </a:spcBef>
                  <a:spcAft>
                    <a:spcPts val="600"/>
                  </a:spcAft>
                  <a:buNone/>
                </a:pPr>
                <a:r>
                  <a:rPr lang="en-US" sz="2000" b="1" dirty="0"/>
                  <a:t>A key defines a sequence of hash values</a:t>
                </a:r>
              </a:p>
              <a:p>
                <a:pPr marL="109728" indent="0">
                  <a:spcBef>
                    <a:spcPts val="600"/>
                  </a:spcBef>
                  <a:spcAft>
                    <a:spcPts val="600"/>
                  </a:spcAft>
                  <a:buNone/>
                </a:pPr>
                <a:r>
                  <a:rPr lang="en-US" sz="2400" b="1" i="1" dirty="0">
                    <a:solidFill>
                      <a:srgbClr val="0070C0"/>
                    </a:solidFill>
                  </a:rPr>
                  <a:t>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𝟎</m:t>
                        </m:r>
                      </m:sub>
                    </m:sSub>
                  </m:oMath>
                </a14:m>
                <a:r>
                  <a:rPr lang="en-US" sz="2800" b="1" i="1" dirty="0">
                    <a:solidFill>
                      <a:srgbClr val="0070C0"/>
                    </a:solidFill>
                  </a:rPr>
                  <a:t> ,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𝟏</m:t>
                        </m:r>
                      </m:sub>
                    </m:sSub>
                  </m:oMath>
                </a14:m>
                <a:r>
                  <a:rPr lang="en-US" sz="2800" b="1" i="1" dirty="0">
                    <a:solidFill>
                      <a:srgbClr val="0070C0"/>
                    </a:solidFill>
                  </a:rPr>
                  <a:t> ,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𝟐</m:t>
                        </m:r>
                      </m:sub>
                    </m:sSub>
                  </m:oMath>
                </a14:m>
                <a:r>
                  <a:rPr lang="en-US" sz="2800" b="1" i="1" dirty="0">
                    <a:solidFill>
                      <a:srgbClr val="0070C0"/>
                    </a:solidFill>
                  </a:rPr>
                  <a:t> , …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𝒏</m:t>
                        </m:r>
                      </m:sub>
                    </m:sSub>
                  </m:oMath>
                </a14:m>
                <a:r>
                  <a:rPr lang="en-US" sz="2800" b="1" i="1" dirty="0">
                    <a:solidFill>
                      <a:srgbClr val="0070C0"/>
                    </a:solidFill>
                  </a:rPr>
                  <a:t> , …</a:t>
                </a:r>
              </a:p>
              <a:p>
                <a:pPr marL="109728" indent="0">
                  <a:spcBef>
                    <a:spcPts val="1800"/>
                  </a:spcBef>
                  <a:spcAft>
                    <a:spcPts val="1200"/>
                  </a:spcAft>
                  <a:buNone/>
                </a:pPr>
                <a:r>
                  <a:rPr lang="en-US" sz="2000" b="1" dirty="0"/>
                  <a:t>We try each hash </a:t>
                </a:r>
                <a:r>
                  <a:rPr lang="en-US" sz="2000" b="1" dirty="0" err="1"/>
                  <a:t>val</a:t>
                </a:r>
                <a:r>
                  <a:rPr lang="en-US" sz="2000" b="1" dirty="0"/>
                  <a:t> in sequence until we get an open slot</a:t>
                </a:r>
              </a:p>
              <a:p>
                <a:pPr marL="109728" indent="0">
                  <a:spcBef>
                    <a:spcPts val="0"/>
                  </a:spcBef>
                  <a:buNone/>
                </a:pPr>
                <a:r>
                  <a:rPr lang="en-US" sz="2800" b="1" dirty="0">
                    <a:solidFill>
                      <a:srgbClr val="0070C0"/>
                    </a:solidFill>
                  </a:rPr>
                  <a:t>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𝒊</m:t>
                        </m:r>
                      </m:sub>
                    </m:sSub>
                  </m:oMath>
                </a14:m>
                <a:r>
                  <a:rPr lang="en-US" sz="2800" b="1" dirty="0">
                    <a:solidFill>
                      <a:srgbClr val="0070C0"/>
                    </a:solidFill>
                  </a:rPr>
                  <a:t> = </a:t>
                </a:r>
                <a14:m>
                  <m:oMath xmlns:m="http://schemas.openxmlformats.org/officeDocument/2006/math">
                    <m:r>
                      <a:rPr lang="en-US" sz="2800" b="1" i="1" dirty="0">
                        <a:solidFill>
                          <a:srgbClr val="0070C0"/>
                        </a:solidFill>
                        <a:latin typeface="Cambria Math" panose="02040503050406030204" pitchFamily="18" charset="0"/>
                      </a:rPr>
                      <m:t>𝒉𝒂𝒔𝒉</m:t>
                    </m:r>
                    <m:r>
                      <a:rPr lang="en-US" sz="2800" b="1" i="1" dirty="0">
                        <a:solidFill>
                          <a:srgbClr val="0070C0"/>
                        </a:solidFill>
                        <a:latin typeface="Cambria Math" panose="02040503050406030204" pitchFamily="18" charset="0"/>
                      </a:rPr>
                      <m:t>(</m:t>
                    </m:r>
                    <m:r>
                      <a:rPr lang="en-US" sz="2800" b="1" i="1" dirty="0">
                        <a:solidFill>
                          <a:srgbClr val="0070C0"/>
                        </a:solidFill>
                        <a:latin typeface="Cambria Math" panose="02040503050406030204" pitchFamily="18" charset="0"/>
                      </a:rPr>
                      <m:t>𝒌𝒆𝒚</m:t>
                    </m:r>
                    <m:r>
                      <a:rPr lang="en-US" sz="2800" b="1" i="1" dirty="0">
                        <a:solidFill>
                          <a:srgbClr val="0070C0"/>
                        </a:solidFill>
                        <a:latin typeface="Cambria Math" panose="02040503050406030204" pitchFamily="18" charset="0"/>
                      </a:rPr>
                      <m:t>) + </m:t>
                    </m:r>
                    <m:r>
                      <a:rPr lang="en-US" sz="2800" b="1" i="1" dirty="0">
                        <a:solidFill>
                          <a:srgbClr val="0070C0"/>
                        </a:solidFill>
                        <a:latin typeface="Cambria Math" panose="02040503050406030204" pitchFamily="18" charset="0"/>
                      </a:rPr>
                      <m:t>𝒇</m:t>
                    </m:r>
                    <m:r>
                      <a:rPr lang="en-US" sz="2800" b="1" i="1" dirty="0">
                        <a:solidFill>
                          <a:srgbClr val="0070C0"/>
                        </a:solidFill>
                        <a:latin typeface="Cambria Math" panose="02040503050406030204" pitchFamily="18" charset="0"/>
                      </a:rPr>
                      <m:t>(</m:t>
                    </m:r>
                    <m:r>
                      <a:rPr lang="en-US" sz="2800" b="1" i="1" dirty="0" err="1">
                        <a:solidFill>
                          <a:srgbClr val="0070C0"/>
                        </a:solidFill>
                        <a:latin typeface="Cambria Math" panose="02040503050406030204" pitchFamily="18" charset="0"/>
                      </a:rPr>
                      <m:t>𝒊</m:t>
                    </m:r>
                    <m:r>
                      <a:rPr lang="en-US" sz="2800" b="1" i="1" dirty="0">
                        <a:solidFill>
                          <a:srgbClr val="0070C0"/>
                        </a:solidFill>
                        <a:latin typeface="Cambria Math" panose="02040503050406030204" pitchFamily="18" charset="0"/>
                      </a:rPr>
                      <m:t>)</m:t>
                    </m:r>
                  </m:oMath>
                </a14:m>
                <a:r>
                  <a:rPr lang="en-US" sz="2800" b="1" dirty="0">
                    <a:solidFill>
                      <a:srgbClr val="0070C0"/>
                    </a:solidFill>
                  </a:rPr>
                  <a:t> </a:t>
                </a:r>
              </a:p>
              <a:p>
                <a:pPr marL="109728" indent="0">
                  <a:spcBef>
                    <a:spcPts val="600"/>
                  </a:spcBef>
                  <a:spcAft>
                    <a:spcPts val="1800"/>
                  </a:spcAft>
                  <a:buNone/>
                </a:pPr>
                <a:r>
                  <a:rPr lang="en-US" sz="2800" b="1" dirty="0">
                    <a:solidFill>
                      <a:srgbClr val="0070C0"/>
                    </a:solidFill>
                  </a:rPr>
                  <a:t>        </a:t>
                </a:r>
                <a14:m>
                  <m:oMath xmlns:m="http://schemas.openxmlformats.org/officeDocument/2006/math">
                    <m:r>
                      <a:rPr lang="en-US" sz="2800" b="1" i="1" dirty="0">
                        <a:solidFill>
                          <a:srgbClr val="0070C0"/>
                        </a:solidFill>
                        <a:latin typeface="Cambria Math" panose="02040503050406030204" pitchFamily="18" charset="0"/>
                      </a:rPr>
                      <m:t>𝒇</m:t>
                    </m:r>
                    <m:r>
                      <a:rPr lang="en-US" sz="2800" b="1" i="1" dirty="0">
                        <a:solidFill>
                          <a:srgbClr val="0070C0"/>
                        </a:solidFill>
                        <a:latin typeface="Cambria Math" panose="02040503050406030204" pitchFamily="18" charset="0"/>
                      </a:rPr>
                      <m:t>(</m:t>
                    </m:r>
                    <m:r>
                      <a:rPr lang="en-US" sz="2800" b="1" i="1" dirty="0">
                        <a:solidFill>
                          <a:srgbClr val="0070C0"/>
                        </a:solidFill>
                        <a:latin typeface="Cambria Math" panose="02040503050406030204" pitchFamily="18" charset="0"/>
                      </a:rPr>
                      <m:t>𝟎</m:t>
                    </m:r>
                    <m:r>
                      <a:rPr lang="en-US" sz="2800" b="1" i="1" dirty="0">
                        <a:solidFill>
                          <a:srgbClr val="0070C0"/>
                        </a:solidFill>
                        <a:latin typeface="Cambria Math" panose="02040503050406030204" pitchFamily="18" charset="0"/>
                      </a:rPr>
                      <m:t>)=</m:t>
                    </m:r>
                    <m:r>
                      <a:rPr lang="en-US" sz="2800" b="1" i="1" dirty="0">
                        <a:solidFill>
                          <a:srgbClr val="0070C0"/>
                        </a:solidFill>
                        <a:latin typeface="Cambria Math" panose="02040503050406030204" pitchFamily="18" charset="0"/>
                      </a:rPr>
                      <m:t>𝟎</m:t>
                    </m:r>
                  </m:oMath>
                </a14:m>
                <a:r>
                  <a:rPr lang="en-US" sz="2800" b="1" dirty="0">
                    <a:solidFill>
                      <a:srgbClr val="0070C0"/>
                    </a:solidFill>
                  </a:rPr>
                  <a:t>     </a:t>
                </a:r>
              </a:p>
              <a:p>
                <a:pPr marL="109728" indent="0">
                  <a:spcBef>
                    <a:spcPts val="600"/>
                  </a:spcBef>
                  <a:buNone/>
                </a:pPr>
                <a:r>
                  <a:rPr lang="en-US" sz="2000" b="1" dirty="0"/>
                  <a:t>this makes   </a:t>
                </a:r>
              </a:p>
              <a:p>
                <a:pPr marL="109728" indent="0">
                  <a:spcBef>
                    <a:spcPts val="600"/>
                  </a:spcBef>
                  <a:spcAft>
                    <a:spcPts val="1800"/>
                  </a:spcAft>
                  <a:buNone/>
                </a:pPr>
                <a:r>
                  <a:rPr lang="en-US" sz="2400" b="1" i="1" dirty="0">
                    <a:solidFill>
                      <a:srgbClr val="0070C0"/>
                    </a:solidFill>
                  </a:rPr>
                  <a:t>        </a:t>
                </a:r>
                <a14:m>
                  <m:oMath xmlns:m="http://schemas.openxmlformats.org/officeDocument/2006/math">
                    <m:sSub>
                      <m:sSubPr>
                        <m:ctrlPr>
                          <a:rPr lang="en-US" sz="2800" b="1" i="1" dirty="0">
                            <a:solidFill>
                              <a:srgbClr val="0070C0"/>
                            </a:solidFill>
                            <a:latin typeface="Cambria Math" panose="02040503050406030204" pitchFamily="18" charset="0"/>
                          </a:rPr>
                        </m:ctrlPr>
                      </m:sSubPr>
                      <m:e>
                        <m:r>
                          <a:rPr lang="en-US" sz="2800" b="1" i="1" dirty="0">
                            <a:solidFill>
                              <a:srgbClr val="0070C0"/>
                            </a:solidFill>
                            <a:latin typeface="Cambria Math" panose="02040503050406030204" pitchFamily="18" charset="0"/>
                          </a:rPr>
                          <m:t>𝒉</m:t>
                        </m:r>
                      </m:e>
                      <m:sub>
                        <m:r>
                          <a:rPr lang="en-US" sz="2800" b="1" i="1" dirty="0">
                            <a:solidFill>
                              <a:srgbClr val="0070C0"/>
                            </a:solidFill>
                            <a:latin typeface="Cambria Math" panose="02040503050406030204" pitchFamily="18" charset="0"/>
                          </a:rPr>
                          <m:t>𝟎</m:t>
                        </m:r>
                      </m:sub>
                    </m:sSub>
                  </m:oMath>
                </a14:m>
                <a:r>
                  <a:rPr lang="en-US" sz="2800" b="1" dirty="0">
                    <a:solidFill>
                      <a:srgbClr val="0070C0"/>
                    </a:solidFill>
                  </a:rPr>
                  <a:t> = </a:t>
                </a:r>
                <a14:m>
                  <m:oMath xmlns:m="http://schemas.openxmlformats.org/officeDocument/2006/math">
                    <m:r>
                      <a:rPr lang="en-US" sz="2800" b="1" i="1" dirty="0">
                        <a:solidFill>
                          <a:srgbClr val="0070C0"/>
                        </a:solidFill>
                        <a:latin typeface="Cambria Math" panose="02040503050406030204" pitchFamily="18" charset="0"/>
                      </a:rPr>
                      <m:t>𝒉𝒂𝒔𝒉</m:t>
                    </m:r>
                    <m:r>
                      <a:rPr lang="en-US" sz="2800" b="1" i="1" dirty="0">
                        <a:solidFill>
                          <a:srgbClr val="0070C0"/>
                        </a:solidFill>
                        <a:latin typeface="Cambria Math" panose="02040503050406030204" pitchFamily="18" charset="0"/>
                      </a:rPr>
                      <m:t>(</m:t>
                    </m:r>
                    <m:r>
                      <a:rPr lang="en-US" sz="2800" b="1" i="1" dirty="0">
                        <a:solidFill>
                          <a:srgbClr val="0070C0"/>
                        </a:solidFill>
                        <a:latin typeface="Cambria Math" panose="02040503050406030204" pitchFamily="18" charset="0"/>
                      </a:rPr>
                      <m:t>𝒌𝒆𝒚</m:t>
                    </m:r>
                    <m:r>
                      <a:rPr lang="en-US" sz="2800" b="1" i="1" dirty="0">
                        <a:solidFill>
                          <a:srgbClr val="0070C0"/>
                        </a:solidFill>
                        <a:latin typeface="Cambria Math" panose="02040503050406030204" pitchFamily="18" charset="0"/>
                      </a:rPr>
                      <m:t>)   </m:t>
                    </m:r>
                  </m:oMath>
                </a14:m>
                <a:r>
                  <a:rPr lang="en-US" sz="2400" b="1" i="1" dirty="0">
                    <a:solidFill>
                      <a:srgbClr val="C00000"/>
                    </a:solidFill>
                  </a:rPr>
                  <a:t>the basic hash value </a:t>
                </a:r>
                <a:endParaRPr lang="en-US" sz="2800" b="1" i="1" dirty="0">
                  <a:solidFill>
                    <a:srgbClr val="C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2057400" y="1386108"/>
                <a:ext cx="8229600" cy="4709893"/>
              </a:xfrm>
              <a:blipFill>
                <a:blip r:embed="rId2"/>
                <a:stretch>
                  <a:fillRect l="-222" t="-2199"/>
                </a:stretch>
              </a:blipFill>
            </p:spPr>
            <p:txBody>
              <a:bodyPr/>
              <a:lstStyle/>
              <a:p>
                <a:r>
                  <a:rPr lang="en-US">
                    <a:noFill/>
                  </a:rPr>
                  <a:t> </a:t>
                </a:r>
              </a:p>
            </p:txBody>
          </p:sp>
        </mc:Fallback>
      </mc:AlternateContent>
    </p:spTree>
    <p:extLst>
      <p:ext uri="{BB962C8B-B14F-4D97-AF65-F5344CB8AC3E}">
        <p14:creationId xmlns:p14="http://schemas.microsoft.com/office/powerpoint/2010/main" val="357537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en-US" sz="3600" dirty="0">
                <a:solidFill>
                  <a:srgbClr val="0070C0"/>
                </a:solidFill>
                <a:latin typeface="Verdana" pitchFamily="34" charset="0"/>
                <a:ea typeface="Verdana" pitchFamily="34" charset="0"/>
                <a:cs typeface="Verdana" pitchFamily="34" charset="0"/>
              </a:rPr>
              <a:t>Linear Probing</a:t>
            </a:r>
          </a:p>
        </p:txBody>
      </p:sp>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2057400" y="1386108"/>
                <a:ext cx="8229600" cy="4709893"/>
              </a:xfrm>
            </p:spPr>
            <p:txBody>
              <a:bodyPr>
                <a:normAutofit/>
              </a:bodyPr>
              <a:lstStyle/>
              <a:p>
                <a:pPr marL="109728" indent="0">
                  <a:spcBef>
                    <a:spcPts val="0"/>
                  </a:spcBef>
                  <a:buNone/>
                </a:pPr>
                <a:r>
                  <a:rPr lang="en-US" sz="2800" b="1" dirty="0">
                    <a:solidFill>
                      <a:srgbClr val="C00000"/>
                    </a:solidFill>
                  </a:rPr>
                  <a:t>We get different probing patterns by </a:t>
                </a:r>
              </a:p>
              <a:p>
                <a:pPr marL="109728" indent="0">
                  <a:spcBef>
                    <a:spcPts val="0"/>
                  </a:spcBef>
                  <a:buNone/>
                </a:pPr>
                <a:r>
                  <a:rPr lang="en-US" sz="2800" b="1" dirty="0">
                    <a:solidFill>
                      <a:srgbClr val="C00000"/>
                    </a:solidFill>
                  </a:rPr>
                  <a:t>defining different </a:t>
                </a:r>
                <a14:m>
                  <m:oMath xmlns:m="http://schemas.openxmlformats.org/officeDocument/2006/math">
                    <m:r>
                      <a:rPr lang="en-US" sz="2800" b="1" dirty="0">
                        <a:solidFill>
                          <a:srgbClr val="C00000"/>
                        </a:solidFill>
                        <a:latin typeface="Cambria Math" panose="02040503050406030204" pitchFamily="18" charset="0"/>
                      </a:rPr>
                      <m:t> </m:t>
                    </m:r>
                    <m:r>
                      <a:rPr lang="en-US" sz="2800" b="1" dirty="0">
                        <a:solidFill>
                          <a:srgbClr val="C00000"/>
                        </a:solidFill>
                        <a:latin typeface="Cambria Math" panose="02040503050406030204" pitchFamily="18" charset="0"/>
                      </a:rPr>
                      <m:t>𝐟</m:t>
                    </m:r>
                    <m:r>
                      <a:rPr lang="en-US" sz="2800" b="1" dirty="0">
                        <a:solidFill>
                          <a:srgbClr val="C00000"/>
                        </a:solidFill>
                        <a:latin typeface="Cambria Math" panose="02040503050406030204" pitchFamily="18" charset="0"/>
                      </a:rPr>
                      <m:t>(</m:t>
                    </m:r>
                    <m:r>
                      <a:rPr lang="en-US" sz="2800" b="1" dirty="0" err="1">
                        <a:solidFill>
                          <a:srgbClr val="C00000"/>
                        </a:solidFill>
                        <a:latin typeface="Cambria Math" panose="02040503050406030204" pitchFamily="18" charset="0"/>
                      </a:rPr>
                      <m:t>𝐢</m:t>
                    </m:r>
                    <m:r>
                      <a:rPr lang="en-US" sz="2800" b="1" dirty="0">
                        <a:solidFill>
                          <a:srgbClr val="C00000"/>
                        </a:solidFill>
                        <a:latin typeface="Cambria Math" panose="02040503050406030204" pitchFamily="18" charset="0"/>
                      </a:rPr>
                      <m:t>) </m:t>
                    </m:r>
                  </m:oMath>
                </a14:m>
                <a:r>
                  <a:rPr lang="en-US" sz="2800" b="1" dirty="0">
                    <a:solidFill>
                      <a:srgbClr val="C00000"/>
                    </a:solidFill>
                  </a:rPr>
                  <a:t> functions</a:t>
                </a:r>
              </a:p>
              <a:p>
                <a:pPr marL="109728" indent="0">
                  <a:spcBef>
                    <a:spcPts val="1800"/>
                  </a:spcBef>
                  <a:spcAft>
                    <a:spcPts val="600"/>
                  </a:spcAft>
                  <a:buNone/>
                </a:pPr>
                <a:r>
                  <a:rPr lang="en-US" sz="2400" b="1" dirty="0"/>
                  <a:t>Linear Probing: </a:t>
                </a:r>
                <a:endParaRPr lang="en-US" sz="2400" b="1" i="1" dirty="0">
                  <a:solidFill>
                    <a:srgbClr val="0070C0"/>
                  </a:solidFill>
                  <a:latin typeface="Cambria Math" panose="02040503050406030204" pitchFamily="18" charset="0"/>
                </a:endParaRPr>
              </a:p>
              <a:p>
                <a:pPr marL="109728" indent="0">
                  <a:spcBef>
                    <a:spcPts val="600"/>
                  </a:spcBef>
                  <a:spcAft>
                    <a:spcPts val="600"/>
                  </a:spcAft>
                  <a:buNone/>
                </a:pPr>
                <a:r>
                  <a:rPr lang="en-US" sz="2800" b="1" dirty="0">
                    <a:solidFill>
                      <a:srgbClr val="0070C0"/>
                    </a:solidFill>
                  </a:rPr>
                  <a:t>   </a:t>
                </a:r>
                <a14:m>
                  <m:oMath xmlns:m="http://schemas.openxmlformats.org/officeDocument/2006/math">
                    <m:sSub>
                      <m:sSubPr>
                        <m:ctrlPr>
                          <a:rPr lang="en-US" sz="2400" b="1" i="1" dirty="0">
                            <a:solidFill>
                              <a:srgbClr val="0070C0"/>
                            </a:solidFill>
                            <a:latin typeface="Cambria Math" panose="02040503050406030204" pitchFamily="18" charset="0"/>
                          </a:rPr>
                        </m:ctrlPr>
                      </m:sSubPr>
                      <m:e>
                        <m:r>
                          <a:rPr lang="en-US" sz="2400" b="1" i="1" dirty="0">
                            <a:solidFill>
                              <a:srgbClr val="0070C0"/>
                            </a:solidFill>
                            <a:latin typeface="Cambria Math" panose="02040503050406030204" pitchFamily="18" charset="0"/>
                          </a:rPr>
                          <m:t>𝒉</m:t>
                        </m:r>
                      </m:e>
                      <m:sub>
                        <m:r>
                          <a:rPr lang="en-US" sz="2400" b="1" i="1" dirty="0">
                            <a:solidFill>
                              <a:srgbClr val="0070C0"/>
                            </a:solidFill>
                            <a:latin typeface="Cambria Math" panose="02040503050406030204" pitchFamily="18" charset="0"/>
                          </a:rPr>
                          <m:t>𝒊</m:t>
                        </m:r>
                      </m:sub>
                    </m:sSub>
                  </m:oMath>
                </a14:m>
                <a:r>
                  <a:rPr lang="en-US" sz="2400" b="1" dirty="0">
                    <a:solidFill>
                      <a:srgbClr val="0070C0"/>
                    </a:solidFill>
                  </a:rPr>
                  <a:t> = </a:t>
                </a:r>
                <a14:m>
                  <m:oMath xmlns:m="http://schemas.openxmlformats.org/officeDocument/2006/math">
                    <m:r>
                      <a:rPr lang="en-US" sz="2400" b="1" i="1" dirty="0">
                        <a:solidFill>
                          <a:srgbClr val="0070C0"/>
                        </a:solidFill>
                        <a:latin typeface="Cambria Math" panose="02040503050406030204" pitchFamily="18" charset="0"/>
                      </a:rPr>
                      <m:t>𝒉𝒂𝒔𝒉</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𝒌𝒆𝒚</m:t>
                    </m:r>
                    <m:r>
                      <a:rPr lang="en-US" sz="2400" b="1" i="1" dirty="0">
                        <a:solidFill>
                          <a:srgbClr val="0070C0"/>
                        </a:solidFill>
                        <a:latin typeface="Cambria Math" panose="02040503050406030204" pitchFamily="18" charset="0"/>
                      </a:rPr>
                      <m:t>) + </m:t>
                    </m:r>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m:t>
                    </m:r>
                  </m:oMath>
                </a14:m>
                <a:r>
                  <a:rPr lang="en-US" sz="2400" b="1" dirty="0">
                    <a:solidFill>
                      <a:srgbClr val="0070C0"/>
                    </a:solidFill>
                  </a:rPr>
                  <a:t> </a:t>
                </a:r>
              </a:p>
              <a:p>
                <a:pPr marL="109728" indent="0">
                  <a:spcBef>
                    <a:spcPts val="600"/>
                  </a:spcBef>
                  <a:spcAft>
                    <a:spcPts val="600"/>
                  </a:spcAft>
                  <a:buNone/>
                </a:pPr>
                <a:r>
                  <a:rPr lang="en-US" sz="2400" b="1" dirty="0">
                    <a:solidFill>
                      <a:srgbClr val="0070C0"/>
                    </a:solidFill>
                  </a:rPr>
                  <a:t>    </a:t>
                </a:r>
                <a14:m>
                  <m:oMath xmlns:m="http://schemas.openxmlformats.org/officeDocument/2006/math">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oMath>
                </a14:m>
                <a:r>
                  <a:rPr lang="en-US" sz="2400" b="1" dirty="0">
                    <a:solidFill>
                      <a:srgbClr val="0070C0"/>
                    </a:solidFill>
                  </a:rPr>
                  <a:t> ,   </a:t>
                </a:r>
                <a14:m>
                  <m:oMath xmlns:m="http://schemas.openxmlformats.org/officeDocument/2006/math">
                    <m:r>
                      <a:rPr lang="en-US" sz="2400" b="1" i="1" dirty="0">
                        <a:solidFill>
                          <a:srgbClr val="007E39"/>
                        </a:solidFill>
                        <a:latin typeface="Cambria Math" panose="02040503050406030204" pitchFamily="18" charset="0"/>
                      </a:rPr>
                      <m:t>𝒇</m:t>
                    </m:r>
                    <m:r>
                      <a:rPr lang="en-US" sz="2400" b="1" i="1" dirty="0">
                        <a:solidFill>
                          <a:srgbClr val="007E39"/>
                        </a:solidFill>
                        <a:latin typeface="Cambria Math" panose="02040503050406030204" pitchFamily="18" charset="0"/>
                      </a:rPr>
                      <m:t>(</m:t>
                    </m:r>
                    <m:r>
                      <a:rPr lang="en-US" sz="2400" b="1" i="1" dirty="0" err="1">
                        <a:solidFill>
                          <a:srgbClr val="007E39"/>
                        </a:solidFill>
                        <a:latin typeface="Cambria Math" panose="02040503050406030204" pitchFamily="18" charset="0"/>
                      </a:rPr>
                      <m:t>𝒊</m:t>
                    </m:r>
                    <m:r>
                      <a:rPr lang="en-US" sz="2400" b="1" i="1" dirty="0">
                        <a:solidFill>
                          <a:srgbClr val="007E39"/>
                        </a:solidFill>
                        <a:latin typeface="Cambria Math" panose="02040503050406030204" pitchFamily="18" charset="0"/>
                      </a:rPr>
                      <m:t>) = </m:t>
                    </m:r>
                    <m:r>
                      <a:rPr lang="en-US" sz="2400" b="1" i="1" dirty="0">
                        <a:solidFill>
                          <a:srgbClr val="007E39"/>
                        </a:solidFill>
                        <a:latin typeface="Cambria Math" panose="02040503050406030204" pitchFamily="18" charset="0"/>
                      </a:rPr>
                      <m:t>𝒊</m:t>
                    </m:r>
                    <m:r>
                      <a:rPr lang="en-US" sz="2400" b="1" i="1" dirty="0">
                        <a:solidFill>
                          <a:srgbClr val="007E39"/>
                        </a:solidFill>
                        <a:latin typeface="Cambria Math" panose="02040503050406030204" pitchFamily="18" charset="0"/>
                      </a:rPr>
                      <m:t>     </m:t>
                    </m:r>
                    <m:r>
                      <a:rPr lang="en-US" sz="2400" b="1" i="1" dirty="0">
                        <a:solidFill>
                          <a:srgbClr val="0070C0"/>
                        </a:solidFill>
                        <a:latin typeface="Cambria Math" panose="02040503050406030204" pitchFamily="18" charset="0"/>
                      </a:rPr>
                      <m:t>𝒇𝒐𝒓</m:t>
                    </m:r>
                    <m:r>
                      <a:rPr lang="en-US" sz="2400" b="1" i="1" dirty="0">
                        <a:solidFill>
                          <a:srgbClr val="0070C0"/>
                        </a:solidFill>
                        <a:latin typeface="Cambria Math" panose="02040503050406030204" pitchFamily="18" charset="0"/>
                      </a:rPr>
                      <m:t>   </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&gt;</m:t>
                    </m:r>
                    <m:r>
                      <a:rPr lang="en-US" sz="2400" b="1" i="1" dirty="0">
                        <a:solidFill>
                          <a:srgbClr val="0070C0"/>
                        </a:solidFill>
                        <a:latin typeface="Cambria Math" panose="02040503050406030204" pitchFamily="18" charset="0"/>
                      </a:rPr>
                      <m:t>𝟎</m:t>
                    </m:r>
                  </m:oMath>
                </a14:m>
                <a:endParaRPr lang="en-US" sz="2400" b="1" i="1" dirty="0">
                  <a:solidFill>
                    <a:srgbClr val="0070C0"/>
                  </a:solidFill>
                </a:endParaRPr>
              </a:p>
              <a:p>
                <a:pPr marL="109728" indent="0">
                  <a:spcBef>
                    <a:spcPts val="1800"/>
                  </a:spcBef>
                  <a:buNone/>
                </a:pPr>
                <a:r>
                  <a:rPr lang="en-US" sz="2400" b="1" dirty="0"/>
                  <a:t>Sequence:  </a:t>
                </a:r>
                <a:r>
                  <a:rPr lang="en-US" sz="2400" b="1" i="1" dirty="0">
                    <a:solidFill>
                      <a:srgbClr val="C00000"/>
                    </a:solidFill>
                  </a:rPr>
                  <a:t>hash(key)+0</a:t>
                </a:r>
              </a:p>
              <a:p>
                <a:pPr marL="109728" indent="0">
                  <a:spcBef>
                    <a:spcPts val="0"/>
                  </a:spcBef>
                  <a:buNone/>
                </a:pPr>
                <a:r>
                  <a:rPr lang="en-US" sz="2400" b="1" i="1" dirty="0">
                    <a:solidFill>
                      <a:srgbClr val="C00000"/>
                    </a:solidFill>
                  </a:rPr>
                  <a:t>                 hash(key)+1</a:t>
                </a:r>
              </a:p>
              <a:p>
                <a:pPr marL="109728" indent="0">
                  <a:spcBef>
                    <a:spcPts val="0"/>
                  </a:spcBef>
                  <a:buNone/>
                </a:pPr>
                <a:r>
                  <a:rPr lang="en-US" sz="2400" b="1" i="1" dirty="0">
                    <a:solidFill>
                      <a:srgbClr val="C00000"/>
                    </a:solidFill>
                  </a:rPr>
                  <a:t>                 hash(key)+2</a:t>
                </a:r>
              </a:p>
              <a:p>
                <a:pPr marL="109728" indent="0">
                  <a:spcBef>
                    <a:spcPts val="0"/>
                  </a:spcBef>
                  <a:buNone/>
                </a:pPr>
                <a:r>
                  <a:rPr lang="en-US" sz="2400" b="1" i="1" dirty="0">
                    <a:solidFill>
                      <a:srgbClr val="C00000"/>
                    </a:solidFill>
                  </a:rPr>
                  <a:t>                 hash(key)+3  …   </a:t>
                </a:r>
                <a:r>
                  <a:rPr lang="en-US" sz="2400" b="1" dirty="0">
                    <a:solidFill>
                      <a:srgbClr val="0070C0"/>
                    </a:solidFill>
                  </a:rPr>
                  <a:t> </a:t>
                </a:r>
                <a:r>
                  <a:rPr lang="en-US" sz="2400" b="1" i="1" dirty="0">
                    <a:solidFill>
                      <a:srgbClr val="0070C0"/>
                    </a:solidFill>
                  </a:rPr>
                  <a:t>% table length</a:t>
                </a:r>
                <a:endParaRPr lang="en-US" sz="2400" b="1" i="1" dirty="0">
                  <a:solidFill>
                    <a:srgbClr val="C00000"/>
                  </a:solidFill>
                </a:endParaRPr>
              </a:p>
              <a:p>
                <a:pPr marL="109728" indent="0">
                  <a:spcBef>
                    <a:spcPts val="0"/>
                  </a:spcBef>
                  <a:buNone/>
                </a:pPr>
                <a:endParaRPr lang="en-US" sz="2400" b="1" dirty="0"/>
              </a:p>
              <a:p>
                <a:pPr marL="109728" indent="0">
                  <a:spcBef>
                    <a:spcPts val="0"/>
                  </a:spcBef>
                  <a:buNone/>
                </a:pPr>
                <a:endParaRPr lang="en-US" sz="2400" b="1"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2057400" y="1386108"/>
                <a:ext cx="8229600" cy="4709893"/>
              </a:xfrm>
              <a:blipFill>
                <a:blip r:embed="rId2"/>
                <a:stretch>
                  <a:fillRect l="-222" t="-2199"/>
                </a:stretch>
              </a:blipFill>
            </p:spPr>
            <p:txBody>
              <a:bodyPr/>
              <a:lstStyle/>
              <a:p>
                <a:r>
                  <a:rPr lang="en-US">
                    <a:noFill/>
                  </a:rPr>
                  <a:t> </a:t>
                </a:r>
              </a:p>
            </p:txBody>
          </p:sp>
        </mc:Fallback>
      </mc:AlternateContent>
    </p:spTree>
    <p:extLst>
      <p:ext uri="{BB962C8B-B14F-4D97-AF65-F5344CB8AC3E}">
        <p14:creationId xmlns:p14="http://schemas.microsoft.com/office/powerpoint/2010/main" val="1467217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fade">
                                      <p:cBhvr>
                                        <p:cTn id="16" dur="500"/>
                                        <p:tgtEl>
                                          <p:spTgt spid="2">
                                            <p:txEl>
                                              <p:pRg st="2" end="2"/>
                                            </p:txEl>
                                          </p:spTgt>
                                        </p:tgtEl>
                                      </p:cBhvr>
                                    </p:animEffect>
                                  </p:childTnLst>
                                </p:cTn>
                              </p:par>
                            </p:childTnLst>
                          </p:cTn>
                        </p:par>
                        <p:par>
                          <p:cTn id="17" fill="hold">
                            <p:stCondLst>
                              <p:cond delay="500"/>
                            </p:stCondLst>
                            <p:childTnLst>
                              <p:par>
                                <p:cTn id="18" presetID="10" presetClass="entr" presetSubtype="0" fill="hold" grpId="0" nodeType="afterEffect">
                                  <p:stCondLst>
                                    <p:cond delay="40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childTnLst>
                          </p:cTn>
                        </p:par>
                        <p:par>
                          <p:cTn id="21" fill="hold">
                            <p:stCondLst>
                              <p:cond delay="1400"/>
                            </p:stCondLst>
                            <p:childTnLst>
                              <p:par>
                                <p:cTn id="22" presetID="10" presetClass="entr" presetSubtype="0" fill="hold" grpId="0" nodeType="afterEffect">
                                  <p:stCondLst>
                                    <p:cond delay="60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500"/>
                                        <p:tgtEl>
                                          <p:spTgt spid="2">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500"/>
                                        <p:tgtEl>
                                          <p:spTgt spid="2">
                                            <p:txEl>
                                              <p:pRg st="5" end="5"/>
                                            </p:txEl>
                                          </p:spTgt>
                                        </p:tgtEl>
                                      </p:cBhvr>
                                    </p:animEffect>
                                  </p:childTnLst>
                                </p:cTn>
                              </p:par>
                            </p:childTnLst>
                          </p:cTn>
                        </p:par>
                        <p:par>
                          <p:cTn id="30" fill="hold">
                            <p:stCondLst>
                              <p:cond delay="500"/>
                            </p:stCondLst>
                            <p:childTnLst>
                              <p:par>
                                <p:cTn id="31" presetID="10" presetClass="entr" presetSubtype="0" fill="hold" grpId="0" nodeType="afterEffect">
                                  <p:stCondLst>
                                    <p:cond delay="60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500"/>
                                        <p:tgtEl>
                                          <p:spTgt spid="2">
                                            <p:txEl>
                                              <p:pRg st="6" end="6"/>
                                            </p:txEl>
                                          </p:spTgt>
                                        </p:tgtEl>
                                      </p:cBhvr>
                                    </p:animEffect>
                                  </p:childTnLst>
                                </p:cTn>
                              </p:par>
                            </p:childTnLst>
                          </p:cTn>
                        </p:par>
                        <p:par>
                          <p:cTn id="34" fill="hold">
                            <p:stCondLst>
                              <p:cond delay="1600"/>
                            </p:stCondLst>
                            <p:childTnLst>
                              <p:par>
                                <p:cTn id="35" presetID="10" presetClass="entr" presetSubtype="0" fill="hold" grpId="0" nodeType="afterEffect">
                                  <p:stCondLst>
                                    <p:cond delay="60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par>
                          <p:cTn id="38" fill="hold">
                            <p:stCondLst>
                              <p:cond delay="2700"/>
                            </p:stCondLst>
                            <p:childTnLst>
                              <p:par>
                                <p:cTn id="39" presetID="10" presetClass="entr" presetSubtype="0" fill="hold" grpId="0" nodeType="afterEffect">
                                  <p:stCondLst>
                                    <p:cond delay="400"/>
                                  </p:stCondLst>
                                  <p:childTnLst>
                                    <p:set>
                                      <p:cBhvr>
                                        <p:cTn id="40" dur="1" fill="hold">
                                          <p:stCondLst>
                                            <p:cond delay="0"/>
                                          </p:stCondLst>
                                        </p:cTn>
                                        <p:tgtEl>
                                          <p:spTgt spid="2">
                                            <p:txEl>
                                              <p:pRg st="8" end="8"/>
                                            </p:txEl>
                                          </p:spTgt>
                                        </p:tgtEl>
                                        <p:attrNameLst>
                                          <p:attrName>style.visibility</p:attrName>
                                        </p:attrNameLst>
                                      </p:cBhvr>
                                      <p:to>
                                        <p:strVal val="visible"/>
                                      </p:to>
                                    </p:set>
                                    <p:animEffect transition="in" filter="fade">
                                      <p:cBhvr>
                                        <p:cTn id="41"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en-US" sz="3600" dirty="0">
                <a:solidFill>
                  <a:srgbClr val="0070C0"/>
                </a:solidFill>
                <a:latin typeface="Verdana" pitchFamily="34" charset="0"/>
                <a:ea typeface="Verdana" pitchFamily="34" charset="0"/>
                <a:cs typeface="Verdana" pitchFamily="34" charset="0"/>
              </a:rPr>
              <a:t>Quadratic Probing</a:t>
            </a:r>
          </a:p>
        </p:txBody>
      </p:sp>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2057400" y="1386108"/>
                <a:ext cx="8229600" cy="4862293"/>
              </a:xfrm>
            </p:spPr>
            <p:txBody>
              <a:bodyPr>
                <a:normAutofit/>
              </a:bodyPr>
              <a:lstStyle/>
              <a:p>
                <a:pPr marL="109728" indent="0">
                  <a:spcBef>
                    <a:spcPts val="0"/>
                  </a:spcBef>
                  <a:buNone/>
                </a:pPr>
                <a:r>
                  <a:rPr lang="en-US" sz="2800" b="1" dirty="0">
                    <a:solidFill>
                      <a:srgbClr val="C00000"/>
                    </a:solidFill>
                  </a:rPr>
                  <a:t>Probe via skipping by squares</a:t>
                </a:r>
              </a:p>
              <a:p>
                <a:pPr marL="109728" indent="0">
                  <a:spcBef>
                    <a:spcPts val="1800"/>
                  </a:spcBef>
                  <a:spcAft>
                    <a:spcPts val="600"/>
                  </a:spcAft>
                  <a:buNone/>
                </a:pPr>
                <a:r>
                  <a:rPr lang="en-US" sz="2400" b="1" dirty="0">
                    <a:solidFill>
                      <a:srgbClr val="0070C0"/>
                    </a:solidFill>
                  </a:rPr>
                  <a:t>   </a:t>
                </a:r>
                <a14:m>
                  <m:oMath xmlns:m="http://schemas.openxmlformats.org/officeDocument/2006/math">
                    <m:sSub>
                      <m:sSubPr>
                        <m:ctrlPr>
                          <a:rPr lang="en-US" sz="2400" b="1" i="1" dirty="0">
                            <a:solidFill>
                              <a:srgbClr val="0070C0"/>
                            </a:solidFill>
                            <a:latin typeface="Cambria Math" panose="02040503050406030204" pitchFamily="18" charset="0"/>
                          </a:rPr>
                        </m:ctrlPr>
                      </m:sSubPr>
                      <m:e>
                        <m:r>
                          <a:rPr lang="en-US" sz="2400" b="1" i="1" dirty="0">
                            <a:solidFill>
                              <a:srgbClr val="0070C0"/>
                            </a:solidFill>
                            <a:latin typeface="Cambria Math" panose="02040503050406030204" pitchFamily="18" charset="0"/>
                          </a:rPr>
                          <m:t>𝒉</m:t>
                        </m:r>
                      </m:e>
                      <m:sub>
                        <m:r>
                          <a:rPr lang="en-US" sz="2400" b="1" i="1" dirty="0">
                            <a:solidFill>
                              <a:srgbClr val="0070C0"/>
                            </a:solidFill>
                            <a:latin typeface="Cambria Math" panose="02040503050406030204" pitchFamily="18" charset="0"/>
                          </a:rPr>
                          <m:t>𝒊</m:t>
                        </m:r>
                      </m:sub>
                    </m:sSub>
                  </m:oMath>
                </a14:m>
                <a:r>
                  <a:rPr lang="en-US" sz="2400" b="1" dirty="0">
                    <a:solidFill>
                      <a:srgbClr val="0070C0"/>
                    </a:solidFill>
                  </a:rPr>
                  <a:t> = </a:t>
                </a:r>
                <a14:m>
                  <m:oMath xmlns:m="http://schemas.openxmlformats.org/officeDocument/2006/math">
                    <m:r>
                      <a:rPr lang="en-US" sz="2400" b="1" i="1" dirty="0">
                        <a:solidFill>
                          <a:srgbClr val="0070C0"/>
                        </a:solidFill>
                        <a:latin typeface="Cambria Math" panose="02040503050406030204" pitchFamily="18" charset="0"/>
                      </a:rPr>
                      <m:t>𝒉𝒂𝒔𝒉</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𝒌𝒆𝒚</m:t>
                    </m:r>
                    <m:r>
                      <a:rPr lang="en-US" sz="2400" b="1" i="1" dirty="0">
                        <a:solidFill>
                          <a:srgbClr val="0070C0"/>
                        </a:solidFill>
                        <a:latin typeface="Cambria Math" panose="02040503050406030204" pitchFamily="18" charset="0"/>
                      </a:rPr>
                      <m:t>) + </m:t>
                    </m:r>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m:t>
                    </m:r>
                  </m:oMath>
                </a14:m>
                <a:r>
                  <a:rPr lang="en-US" sz="2400" b="1" dirty="0">
                    <a:solidFill>
                      <a:srgbClr val="0070C0"/>
                    </a:solidFill>
                  </a:rPr>
                  <a:t> </a:t>
                </a:r>
              </a:p>
              <a:p>
                <a:pPr marL="109728" indent="0">
                  <a:spcBef>
                    <a:spcPts val="600"/>
                  </a:spcBef>
                  <a:spcAft>
                    <a:spcPts val="600"/>
                  </a:spcAft>
                  <a:buNone/>
                </a:pPr>
                <a:r>
                  <a:rPr lang="en-US" sz="2400" b="1" dirty="0">
                    <a:solidFill>
                      <a:srgbClr val="0070C0"/>
                    </a:solidFill>
                  </a:rPr>
                  <a:t>   </a:t>
                </a:r>
                <a14:m>
                  <m:oMath xmlns:m="http://schemas.openxmlformats.org/officeDocument/2006/math">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oMath>
                </a14:m>
                <a:r>
                  <a:rPr lang="en-US" sz="2400" b="1" dirty="0">
                    <a:solidFill>
                      <a:srgbClr val="0070C0"/>
                    </a:solidFill>
                  </a:rPr>
                  <a:t> ,   </a:t>
                </a:r>
                <a14:m>
                  <m:oMath xmlns:m="http://schemas.openxmlformats.org/officeDocument/2006/math">
                    <m:r>
                      <a:rPr lang="en-US" sz="2400" b="1" i="1" dirty="0">
                        <a:solidFill>
                          <a:srgbClr val="007E39"/>
                        </a:solidFill>
                        <a:latin typeface="Cambria Math" panose="02040503050406030204" pitchFamily="18" charset="0"/>
                      </a:rPr>
                      <m:t>𝒇</m:t>
                    </m:r>
                    <m:r>
                      <a:rPr lang="en-US" sz="2400" b="1" i="1" dirty="0">
                        <a:solidFill>
                          <a:srgbClr val="007E39"/>
                        </a:solidFill>
                        <a:latin typeface="Cambria Math" panose="02040503050406030204" pitchFamily="18" charset="0"/>
                      </a:rPr>
                      <m:t>(</m:t>
                    </m:r>
                    <m:r>
                      <a:rPr lang="en-US" sz="2400" b="1" i="1" dirty="0" err="1">
                        <a:solidFill>
                          <a:srgbClr val="007E39"/>
                        </a:solidFill>
                        <a:latin typeface="Cambria Math" panose="02040503050406030204" pitchFamily="18" charset="0"/>
                      </a:rPr>
                      <m:t>𝒊</m:t>
                    </m:r>
                    <m:r>
                      <a:rPr lang="en-US" sz="2400" b="1" i="1" dirty="0">
                        <a:solidFill>
                          <a:srgbClr val="007E39"/>
                        </a:solidFill>
                        <a:latin typeface="Cambria Math" panose="02040503050406030204" pitchFamily="18" charset="0"/>
                      </a:rPr>
                      <m:t>) = </m:t>
                    </m:r>
                    <m:sSup>
                      <m:sSupPr>
                        <m:ctrlPr>
                          <a:rPr lang="en-US" sz="2400" b="1" i="1" dirty="0">
                            <a:solidFill>
                              <a:srgbClr val="007E39"/>
                            </a:solidFill>
                            <a:latin typeface="Cambria Math" panose="02040503050406030204" pitchFamily="18" charset="0"/>
                          </a:rPr>
                        </m:ctrlPr>
                      </m:sSupPr>
                      <m:e>
                        <m:r>
                          <a:rPr lang="en-US" sz="2400" b="1" i="1" dirty="0">
                            <a:solidFill>
                              <a:srgbClr val="007E39"/>
                            </a:solidFill>
                            <a:latin typeface="Cambria Math" panose="02040503050406030204" pitchFamily="18" charset="0"/>
                          </a:rPr>
                          <m:t>𝒊</m:t>
                        </m:r>
                      </m:e>
                      <m:sup>
                        <m:r>
                          <a:rPr lang="en-US" sz="2400" b="1" i="1" dirty="0">
                            <a:solidFill>
                              <a:srgbClr val="007E39"/>
                            </a:solidFill>
                            <a:latin typeface="Cambria Math" panose="02040503050406030204" pitchFamily="18" charset="0"/>
                          </a:rPr>
                          <m:t>𝟐</m:t>
                        </m:r>
                      </m:sup>
                    </m:sSup>
                    <m:r>
                      <a:rPr lang="en-US" sz="2400" b="1" i="1" dirty="0">
                        <a:solidFill>
                          <a:srgbClr val="0070C0"/>
                        </a:solidFill>
                        <a:latin typeface="Cambria Math" panose="02040503050406030204" pitchFamily="18" charset="0"/>
                      </a:rPr>
                      <m:t>     </m:t>
                    </m:r>
                    <m:r>
                      <a:rPr lang="en-US" sz="2400" b="1" i="1" dirty="0">
                        <a:solidFill>
                          <a:srgbClr val="0070C0"/>
                        </a:solidFill>
                        <a:latin typeface="Cambria Math" panose="02040503050406030204" pitchFamily="18" charset="0"/>
                      </a:rPr>
                      <m:t>𝒇𝒐𝒓</m:t>
                    </m:r>
                    <m:r>
                      <a:rPr lang="en-US" sz="2400" b="1" i="1" dirty="0">
                        <a:solidFill>
                          <a:srgbClr val="0070C0"/>
                        </a:solidFill>
                        <a:latin typeface="Cambria Math" panose="02040503050406030204" pitchFamily="18" charset="0"/>
                      </a:rPr>
                      <m:t>   </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&gt;</m:t>
                    </m:r>
                    <m:r>
                      <a:rPr lang="en-US" sz="2400" b="1" i="1" dirty="0">
                        <a:solidFill>
                          <a:srgbClr val="0070C0"/>
                        </a:solidFill>
                        <a:latin typeface="Cambria Math" panose="02040503050406030204" pitchFamily="18" charset="0"/>
                      </a:rPr>
                      <m:t>𝟎</m:t>
                    </m:r>
                  </m:oMath>
                </a14:m>
                <a:endParaRPr lang="en-US" sz="2400" b="1" i="1" dirty="0">
                  <a:solidFill>
                    <a:srgbClr val="0070C0"/>
                  </a:solidFill>
                </a:endParaRPr>
              </a:p>
              <a:p>
                <a:pPr marL="109728" indent="0">
                  <a:spcBef>
                    <a:spcPts val="1800"/>
                  </a:spcBef>
                  <a:buNone/>
                </a:pPr>
                <a:r>
                  <a:rPr lang="en-US" sz="2400" b="1" dirty="0"/>
                  <a:t>Sequence:  </a:t>
                </a:r>
                <a:r>
                  <a:rPr lang="en-US" sz="2400" b="1" i="1" dirty="0"/>
                  <a:t>0: hash(key)+</a:t>
                </a:r>
                <a:r>
                  <a:rPr lang="en-US" sz="2400" b="1" dirty="0"/>
                  <a:t>0</a:t>
                </a:r>
              </a:p>
              <a:p>
                <a:pPr marL="109728" indent="0">
                  <a:spcBef>
                    <a:spcPts val="0"/>
                  </a:spcBef>
                  <a:buNone/>
                </a:pPr>
                <a:r>
                  <a:rPr lang="en-US" sz="2400" b="1" i="1" dirty="0"/>
                  <a:t>                 1: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𝟏</m:t>
                        </m:r>
                      </m:e>
                      <m:sup>
                        <m:r>
                          <a:rPr lang="en-US" sz="2400" b="1" i="1" dirty="0">
                            <a:latin typeface="Cambria Math" panose="02040503050406030204" pitchFamily="18" charset="0"/>
                          </a:rPr>
                          <m:t>𝟐</m:t>
                        </m:r>
                      </m:sup>
                    </m:sSup>
                  </m:oMath>
                </a14:m>
                <a:r>
                  <a:rPr lang="en-US" sz="2400" b="1" i="1" dirty="0"/>
                  <a:t> </a:t>
                </a:r>
                <a:r>
                  <a:rPr lang="en-US" sz="2400" b="1" i="1" dirty="0">
                    <a:solidFill>
                      <a:srgbClr val="C00000"/>
                    </a:solidFill>
                  </a:rPr>
                  <a:t> is  hash(key)+1</a:t>
                </a:r>
              </a:p>
              <a:p>
                <a:pPr marL="109728" indent="0">
                  <a:spcBef>
                    <a:spcPts val="0"/>
                  </a:spcBef>
                  <a:buNone/>
                </a:pPr>
                <a:r>
                  <a:rPr lang="en-US" sz="2400" b="1" i="1" dirty="0">
                    <a:solidFill>
                      <a:srgbClr val="C00000"/>
                    </a:solidFill>
                  </a:rPr>
                  <a:t>                 </a:t>
                </a:r>
                <a:r>
                  <a:rPr lang="en-US" sz="2400" b="1" i="1" dirty="0"/>
                  <a:t>2: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𝟐</m:t>
                        </m:r>
                      </m:e>
                      <m:sup>
                        <m:r>
                          <a:rPr lang="en-US" sz="2400" b="1" i="1" dirty="0">
                            <a:latin typeface="Cambria Math" panose="02040503050406030204" pitchFamily="18" charset="0"/>
                          </a:rPr>
                          <m:t>𝟐</m:t>
                        </m:r>
                      </m:sup>
                    </m:sSup>
                  </m:oMath>
                </a14:m>
                <a:r>
                  <a:rPr lang="en-US" sz="2400" b="1" i="1" dirty="0">
                    <a:solidFill>
                      <a:srgbClr val="C00000"/>
                    </a:solidFill>
                  </a:rPr>
                  <a:t>  is  hash(key)+4</a:t>
                </a:r>
              </a:p>
              <a:p>
                <a:pPr marL="109728" indent="0">
                  <a:spcBef>
                    <a:spcPts val="0"/>
                  </a:spcBef>
                  <a:buNone/>
                </a:pPr>
                <a:r>
                  <a:rPr lang="en-US" sz="2400" b="1" i="1" dirty="0">
                    <a:solidFill>
                      <a:srgbClr val="C00000"/>
                    </a:solidFill>
                  </a:rPr>
                  <a:t>                 </a:t>
                </a:r>
                <a:r>
                  <a:rPr lang="en-US" sz="2400" b="1" i="1" dirty="0"/>
                  <a:t>3: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𝟑</m:t>
                        </m:r>
                      </m:e>
                      <m:sup>
                        <m:r>
                          <a:rPr lang="en-US" sz="2400" b="1" i="1" dirty="0">
                            <a:latin typeface="Cambria Math" panose="02040503050406030204" pitchFamily="18" charset="0"/>
                          </a:rPr>
                          <m:t>𝟐</m:t>
                        </m:r>
                      </m:sup>
                    </m:sSup>
                  </m:oMath>
                </a14:m>
                <a:r>
                  <a:rPr lang="en-US" sz="2400" b="1" i="1" dirty="0">
                    <a:solidFill>
                      <a:srgbClr val="C00000"/>
                    </a:solidFill>
                  </a:rPr>
                  <a:t>  is  hash(key)+9</a:t>
                </a:r>
              </a:p>
              <a:p>
                <a:pPr marL="109728" indent="0">
                  <a:spcBef>
                    <a:spcPts val="0"/>
                  </a:spcBef>
                  <a:buNone/>
                </a:pPr>
                <a:r>
                  <a:rPr lang="en-US" sz="2400" b="1" i="1" dirty="0">
                    <a:solidFill>
                      <a:srgbClr val="C00000"/>
                    </a:solidFill>
                  </a:rPr>
                  <a:t>                       …</a:t>
                </a:r>
              </a:p>
              <a:p>
                <a:pPr marL="109728" indent="0">
                  <a:spcBef>
                    <a:spcPts val="0"/>
                  </a:spcBef>
                  <a:buNone/>
                </a:pPr>
                <a:r>
                  <a:rPr lang="en-US" sz="2400" b="1" i="1" dirty="0">
                    <a:solidFill>
                      <a:srgbClr val="C00000"/>
                    </a:solidFill>
                  </a:rPr>
                  <a:t>                 </a:t>
                </a:r>
                <a:r>
                  <a:rPr lang="en-US" sz="2400" b="1" i="1" dirty="0"/>
                  <a:t>8: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𝟖</m:t>
                        </m:r>
                      </m:e>
                      <m:sup>
                        <m:r>
                          <a:rPr lang="en-US" sz="2400" b="1" i="1" dirty="0">
                            <a:latin typeface="Cambria Math" panose="02040503050406030204" pitchFamily="18" charset="0"/>
                          </a:rPr>
                          <m:t>𝟐</m:t>
                        </m:r>
                      </m:sup>
                    </m:sSup>
                  </m:oMath>
                </a14:m>
                <a:r>
                  <a:rPr lang="en-US" sz="2400" b="1" i="1" dirty="0">
                    <a:solidFill>
                      <a:srgbClr val="C00000"/>
                    </a:solidFill>
                  </a:rPr>
                  <a:t>  is  hash(key)+64</a:t>
                </a:r>
              </a:p>
              <a:p>
                <a:pPr marL="109728" indent="0">
                  <a:spcBef>
                    <a:spcPts val="1200"/>
                  </a:spcBef>
                  <a:buNone/>
                </a:pPr>
                <a:r>
                  <a:rPr lang="en-US" sz="2400" b="1" i="1" dirty="0">
                    <a:solidFill>
                      <a:srgbClr val="0070C0"/>
                    </a:solidFill>
                  </a:rPr>
                  <a:t>                          % table length</a:t>
                </a:r>
              </a:p>
              <a:p>
                <a:pPr marL="109728" indent="0">
                  <a:spcBef>
                    <a:spcPts val="0"/>
                  </a:spcBef>
                  <a:buNone/>
                </a:pPr>
                <a:endParaRPr lang="en-US" sz="2400" b="1"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2057400" y="1386108"/>
                <a:ext cx="8229600" cy="4862293"/>
              </a:xfrm>
              <a:blipFill>
                <a:blip r:embed="rId2"/>
                <a:stretch>
                  <a:fillRect l="-222" t="-2130"/>
                </a:stretch>
              </a:blipFill>
            </p:spPr>
            <p:txBody>
              <a:bodyPr/>
              <a:lstStyle/>
              <a:p>
                <a:r>
                  <a:rPr lang="en-US">
                    <a:noFill/>
                  </a:rPr>
                  <a:t> </a:t>
                </a:r>
              </a:p>
            </p:txBody>
          </p:sp>
        </mc:Fallback>
      </mc:AlternateContent>
    </p:spTree>
    <p:extLst>
      <p:ext uri="{BB962C8B-B14F-4D97-AF65-F5344CB8AC3E}">
        <p14:creationId xmlns:p14="http://schemas.microsoft.com/office/powerpoint/2010/main" val="145520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en-US" sz="3600" dirty="0">
                <a:solidFill>
                  <a:srgbClr val="0070C0"/>
                </a:solidFill>
                <a:latin typeface="Verdana" pitchFamily="34" charset="0"/>
                <a:ea typeface="Verdana" pitchFamily="34" charset="0"/>
                <a:cs typeface="Verdana" pitchFamily="34" charset="0"/>
              </a:rPr>
              <a:t>Exponential Probing</a:t>
            </a:r>
          </a:p>
        </p:txBody>
      </p:sp>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2057400" y="1386108"/>
                <a:ext cx="8229600" cy="4862293"/>
              </a:xfrm>
            </p:spPr>
            <p:txBody>
              <a:bodyPr>
                <a:normAutofit/>
              </a:bodyPr>
              <a:lstStyle/>
              <a:p>
                <a:pPr marL="109728" indent="0">
                  <a:spcBef>
                    <a:spcPts val="0"/>
                  </a:spcBef>
                  <a:buNone/>
                </a:pPr>
                <a:r>
                  <a:rPr lang="en-US" sz="2800" b="1" dirty="0">
                    <a:solidFill>
                      <a:srgbClr val="C00000"/>
                    </a:solidFill>
                  </a:rPr>
                  <a:t>Probe via skipping by powers of 2</a:t>
                </a:r>
              </a:p>
              <a:p>
                <a:pPr marL="109728" indent="0">
                  <a:spcBef>
                    <a:spcPts val="1800"/>
                  </a:spcBef>
                  <a:spcAft>
                    <a:spcPts val="600"/>
                  </a:spcAft>
                  <a:buNone/>
                </a:pPr>
                <a:r>
                  <a:rPr lang="en-US" sz="2400" b="1" dirty="0">
                    <a:solidFill>
                      <a:srgbClr val="0070C0"/>
                    </a:solidFill>
                  </a:rPr>
                  <a:t>   </a:t>
                </a:r>
                <a14:m>
                  <m:oMath xmlns:m="http://schemas.openxmlformats.org/officeDocument/2006/math">
                    <m:sSub>
                      <m:sSubPr>
                        <m:ctrlPr>
                          <a:rPr lang="en-US" sz="2400" b="1" i="1" dirty="0">
                            <a:solidFill>
                              <a:srgbClr val="0070C0"/>
                            </a:solidFill>
                            <a:latin typeface="Cambria Math" panose="02040503050406030204" pitchFamily="18" charset="0"/>
                          </a:rPr>
                        </m:ctrlPr>
                      </m:sSubPr>
                      <m:e>
                        <m:r>
                          <a:rPr lang="en-US" sz="2400" b="1" i="1" dirty="0">
                            <a:solidFill>
                              <a:srgbClr val="0070C0"/>
                            </a:solidFill>
                            <a:latin typeface="Cambria Math" panose="02040503050406030204" pitchFamily="18" charset="0"/>
                          </a:rPr>
                          <m:t>𝒉</m:t>
                        </m:r>
                      </m:e>
                      <m:sub>
                        <m:r>
                          <a:rPr lang="en-US" sz="2400" b="1" i="1" dirty="0">
                            <a:solidFill>
                              <a:srgbClr val="0070C0"/>
                            </a:solidFill>
                            <a:latin typeface="Cambria Math" panose="02040503050406030204" pitchFamily="18" charset="0"/>
                          </a:rPr>
                          <m:t>𝒊</m:t>
                        </m:r>
                      </m:sub>
                    </m:sSub>
                  </m:oMath>
                </a14:m>
                <a:r>
                  <a:rPr lang="en-US" sz="2400" b="1" dirty="0">
                    <a:solidFill>
                      <a:srgbClr val="0070C0"/>
                    </a:solidFill>
                  </a:rPr>
                  <a:t> = </a:t>
                </a:r>
                <a14:m>
                  <m:oMath xmlns:m="http://schemas.openxmlformats.org/officeDocument/2006/math">
                    <m:r>
                      <a:rPr lang="en-US" sz="2400" b="1" i="1" dirty="0">
                        <a:solidFill>
                          <a:srgbClr val="0070C0"/>
                        </a:solidFill>
                        <a:latin typeface="Cambria Math" panose="02040503050406030204" pitchFamily="18" charset="0"/>
                      </a:rPr>
                      <m:t>𝒉𝒂𝒔𝒉</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𝒌𝒆𝒚</m:t>
                    </m:r>
                    <m:r>
                      <a:rPr lang="en-US" sz="2400" b="1" i="1" dirty="0">
                        <a:solidFill>
                          <a:srgbClr val="0070C0"/>
                        </a:solidFill>
                        <a:latin typeface="Cambria Math" panose="02040503050406030204" pitchFamily="18" charset="0"/>
                      </a:rPr>
                      <m:t>) + </m:t>
                    </m:r>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m:t>
                    </m:r>
                  </m:oMath>
                </a14:m>
                <a:r>
                  <a:rPr lang="en-US" sz="2400" b="1" dirty="0">
                    <a:solidFill>
                      <a:srgbClr val="0070C0"/>
                    </a:solidFill>
                  </a:rPr>
                  <a:t> </a:t>
                </a:r>
              </a:p>
              <a:p>
                <a:pPr marL="109728" indent="0">
                  <a:spcBef>
                    <a:spcPts val="600"/>
                  </a:spcBef>
                  <a:spcAft>
                    <a:spcPts val="600"/>
                  </a:spcAft>
                  <a:buNone/>
                </a:pPr>
                <a:r>
                  <a:rPr lang="en-US" sz="2400" b="1" dirty="0">
                    <a:solidFill>
                      <a:srgbClr val="0070C0"/>
                    </a:solidFill>
                  </a:rPr>
                  <a:t>   </a:t>
                </a:r>
                <a14:m>
                  <m:oMath xmlns:m="http://schemas.openxmlformats.org/officeDocument/2006/math">
                    <m:r>
                      <a:rPr lang="en-US" sz="2400" b="1" i="1" dirty="0">
                        <a:solidFill>
                          <a:srgbClr val="0070C0"/>
                        </a:solidFill>
                        <a:latin typeface="Cambria Math" panose="02040503050406030204" pitchFamily="18" charset="0"/>
                      </a:rPr>
                      <m:t>𝒇</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r>
                      <a:rPr lang="en-US" sz="2400" b="1" i="1" dirty="0">
                        <a:solidFill>
                          <a:srgbClr val="0070C0"/>
                        </a:solidFill>
                        <a:latin typeface="Cambria Math" panose="02040503050406030204" pitchFamily="18" charset="0"/>
                      </a:rPr>
                      <m:t>)=</m:t>
                    </m:r>
                    <m:r>
                      <a:rPr lang="en-US" sz="2400" b="1" i="1" dirty="0">
                        <a:solidFill>
                          <a:srgbClr val="0070C0"/>
                        </a:solidFill>
                        <a:latin typeface="Cambria Math" panose="02040503050406030204" pitchFamily="18" charset="0"/>
                      </a:rPr>
                      <m:t>𝟎</m:t>
                    </m:r>
                  </m:oMath>
                </a14:m>
                <a:r>
                  <a:rPr lang="en-US" sz="2400" b="1" dirty="0">
                    <a:solidFill>
                      <a:srgbClr val="0070C0"/>
                    </a:solidFill>
                  </a:rPr>
                  <a:t> ,   </a:t>
                </a:r>
                <a14:m>
                  <m:oMath xmlns:m="http://schemas.openxmlformats.org/officeDocument/2006/math">
                    <m:r>
                      <a:rPr lang="en-US" sz="2400" b="1" i="1" dirty="0">
                        <a:solidFill>
                          <a:srgbClr val="007E39"/>
                        </a:solidFill>
                        <a:latin typeface="Cambria Math" panose="02040503050406030204" pitchFamily="18" charset="0"/>
                      </a:rPr>
                      <m:t>𝒇</m:t>
                    </m:r>
                    <m:r>
                      <a:rPr lang="en-US" sz="2400" b="1" i="1" dirty="0">
                        <a:solidFill>
                          <a:srgbClr val="007E39"/>
                        </a:solidFill>
                        <a:latin typeface="Cambria Math" panose="02040503050406030204" pitchFamily="18" charset="0"/>
                      </a:rPr>
                      <m:t>(</m:t>
                    </m:r>
                    <m:r>
                      <a:rPr lang="en-US" sz="2400" b="1" i="1" dirty="0" err="1">
                        <a:solidFill>
                          <a:srgbClr val="007E39"/>
                        </a:solidFill>
                        <a:latin typeface="Cambria Math" panose="02040503050406030204" pitchFamily="18" charset="0"/>
                      </a:rPr>
                      <m:t>𝒊</m:t>
                    </m:r>
                    <m:r>
                      <a:rPr lang="en-US" sz="2400" b="1" i="1" dirty="0">
                        <a:solidFill>
                          <a:srgbClr val="007E39"/>
                        </a:solidFill>
                        <a:latin typeface="Cambria Math" panose="02040503050406030204" pitchFamily="18" charset="0"/>
                      </a:rPr>
                      <m:t>) = </m:t>
                    </m:r>
                    <m:sSup>
                      <m:sSupPr>
                        <m:ctrlPr>
                          <a:rPr lang="en-US" sz="2400" b="1" i="1" dirty="0">
                            <a:solidFill>
                              <a:srgbClr val="007E39"/>
                            </a:solidFill>
                            <a:latin typeface="Cambria Math" panose="02040503050406030204" pitchFamily="18" charset="0"/>
                          </a:rPr>
                        </m:ctrlPr>
                      </m:sSupPr>
                      <m:e>
                        <m:r>
                          <a:rPr lang="en-US" sz="2400" b="1" i="1" dirty="0">
                            <a:solidFill>
                              <a:srgbClr val="007E39"/>
                            </a:solidFill>
                            <a:latin typeface="Cambria Math" panose="02040503050406030204" pitchFamily="18" charset="0"/>
                          </a:rPr>
                          <m:t>𝟐</m:t>
                        </m:r>
                      </m:e>
                      <m:sup>
                        <m:r>
                          <a:rPr lang="en-US" sz="2400" b="1" i="1" dirty="0">
                            <a:solidFill>
                              <a:srgbClr val="007E39"/>
                            </a:solidFill>
                            <a:latin typeface="Cambria Math" panose="02040503050406030204" pitchFamily="18" charset="0"/>
                          </a:rPr>
                          <m:t>𝒊</m:t>
                        </m:r>
                      </m:sup>
                    </m:sSup>
                    <m:r>
                      <a:rPr lang="en-US" sz="2400" b="1" i="1" dirty="0">
                        <a:solidFill>
                          <a:srgbClr val="0070C0"/>
                        </a:solidFill>
                        <a:latin typeface="Cambria Math" panose="02040503050406030204" pitchFamily="18" charset="0"/>
                      </a:rPr>
                      <m:t>     </m:t>
                    </m:r>
                    <m:r>
                      <a:rPr lang="en-US" sz="2400" b="1" i="1" dirty="0">
                        <a:solidFill>
                          <a:srgbClr val="0070C0"/>
                        </a:solidFill>
                        <a:latin typeface="Cambria Math" panose="02040503050406030204" pitchFamily="18" charset="0"/>
                      </a:rPr>
                      <m:t>𝒇𝒐𝒓</m:t>
                    </m:r>
                    <m:r>
                      <a:rPr lang="en-US" sz="2400" b="1" i="1" dirty="0">
                        <a:solidFill>
                          <a:srgbClr val="0070C0"/>
                        </a:solidFill>
                        <a:latin typeface="Cambria Math" panose="02040503050406030204" pitchFamily="18" charset="0"/>
                      </a:rPr>
                      <m:t>   </m:t>
                    </m:r>
                    <m:r>
                      <a:rPr lang="en-US" sz="2400" b="1" i="1" dirty="0" err="1">
                        <a:solidFill>
                          <a:srgbClr val="0070C0"/>
                        </a:solidFill>
                        <a:latin typeface="Cambria Math" panose="02040503050406030204" pitchFamily="18" charset="0"/>
                      </a:rPr>
                      <m:t>𝒊</m:t>
                    </m:r>
                    <m:r>
                      <a:rPr lang="en-US" sz="2400" b="1" i="1" dirty="0">
                        <a:solidFill>
                          <a:srgbClr val="0070C0"/>
                        </a:solidFill>
                        <a:latin typeface="Cambria Math" panose="02040503050406030204" pitchFamily="18" charset="0"/>
                      </a:rPr>
                      <m:t>&gt;</m:t>
                    </m:r>
                    <m:r>
                      <a:rPr lang="en-US" sz="2400" b="1" i="1" dirty="0">
                        <a:solidFill>
                          <a:srgbClr val="0070C0"/>
                        </a:solidFill>
                        <a:latin typeface="Cambria Math" panose="02040503050406030204" pitchFamily="18" charset="0"/>
                      </a:rPr>
                      <m:t>𝟎</m:t>
                    </m:r>
                  </m:oMath>
                </a14:m>
                <a:endParaRPr lang="en-US" sz="2400" b="1" i="1" dirty="0">
                  <a:solidFill>
                    <a:srgbClr val="0070C0"/>
                  </a:solidFill>
                </a:endParaRPr>
              </a:p>
              <a:p>
                <a:pPr marL="109728" indent="0">
                  <a:spcBef>
                    <a:spcPts val="1800"/>
                  </a:spcBef>
                  <a:buNone/>
                </a:pPr>
                <a:r>
                  <a:rPr lang="en-US" sz="2400" b="1" dirty="0"/>
                  <a:t>Sequence:  </a:t>
                </a:r>
                <a:r>
                  <a:rPr lang="en-US" sz="2400" b="1" i="1" dirty="0"/>
                  <a:t>0:</a:t>
                </a:r>
                <a:r>
                  <a:rPr lang="en-US" sz="2400" b="1" dirty="0"/>
                  <a:t> </a:t>
                </a:r>
                <a:r>
                  <a:rPr lang="en-US" sz="2400" b="1" i="1" dirty="0"/>
                  <a:t>hash(key)+</a:t>
                </a:r>
                <a:r>
                  <a:rPr lang="en-US" sz="2400" b="1" dirty="0"/>
                  <a:t>0</a:t>
                </a:r>
              </a:p>
              <a:p>
                <a:pPr marL="109728" indent="0">
                  <a:spcBef>
                    <a:spcPts val="0"/>
                  </a:spcBef>
                  <a:buNone/>
                </a:pPr>
                <a:r>
                  <a:rPr lang="en-US" sz="2400" b="1" i="1" dirty="0"/>
                  <a:t>                 1: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𝟐</m:t>
                        </m:r>
                      </m:e>
                      <m:sup>
                        <m:r>
                          <a:rPr lang="en-US" sz="2400" b="1" i="1" dirty="0">
                            <a:latin typeface="Cambria Math" panose="02040503050406030204" pitchFamily="18" charset="0"/>
                          </a:rPr>
                          <m:t>𝟏</m:t>
                        </m:r>
                      </m:sup>
                    </m:sSup>
                  </m:oMath>
                </a14:m>
                <a:r>
                  <a:rPr lang="en-US" sz="2400" b="1" i="1" dirty="0">
                    <a:solidFill>
                      <a:srgbClr val="C00000"/>
                    </a:solidFill>
                  </a:rPr>
                  <a:t>  is  hash(key)+2</a:t>
                </a:r>
              </a:p>
              <a:p>
                <a:pPr marL="109728" indent="0">
                  <a:spcBef>
                    <a:spcPts val="0"/>
                  </a:spcBef>
                  <a:buNone/>
                </a:pPr>
                <a:r>
                  <a:rPr lang="en-US" sz="2400" b="1" i="1" dirty="0">
                    <a:solidFill>
                      <a:srgbClr val="C00000"/>
                    </a:solidFill>
                  </a:rPr>
                  <a:t>                 </a:t>
                </a:r>
                <a:r>
                  <a:rPr lang="en-US" sz="2400" b="1" i="1" dirty="0"/>
                  <a:t>2: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𝟐</m:t>
                        </m:r>
                      </m:e>
                      <m:sup>
                        <m:r>
                          <a:rPr lang="en-US" sz="2400" b="1" i="1" dirty="0">
                            <a:latin typeface="Cambria Math" panose="02040503050406030204" pitchFamily="18" charset="0"/>
                          </a:rPr>
                          <m:t>𝟐</m:t>
                        </m:r>
                      </m:sup>
                    </m:sSup>
                  </m:oMath>
                </a14:m>
                <a:r>
                  <a:rPr lang="en-US" sz="2400" b="1" i="1" dirty="0">
                    <a:solidFill>
                      <a:srgbClr val="C00000"/>
                    </a:solidFill>
                  </a:rPr>
                  <a:t>  is  hash(key)+4</a:t>
                </a:r>
              </a:p>
              <a:p>
                <a:pPr marL="109728" indent="0">
                  <a:spcBef>
                    <a:spcPts val="0"/>
                  </a:spcBef>
                  <a:buNone/>
                </a:pPr>
                <a:r>
                  <a:rPr lang="en-US" sz="2400" b="1" i="1" dirty="0">
                    <a:solidFill>
                      <a:srgbClr val="C00000"/>
                    </a:solidFill>
                  </a:rPr>
                  <a:t>                 </a:t>
                </a:r>
                <a:r>
                  <a:rPr lang="en-US" sz="2400" b="1" i="1" dirty="0"/>
                  <a:t>3: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𝟐</m:t>
                        </m:r>
                      </m:e>
                      <m:sup>
                        <m:r>
                          <a:rPr lang="en-US" sz="2400" b="1" i="1" dirty="0">
                            <a:latin typeface="Cambria Math" panose="02040503050406030204" pitchFamily="18" charset="0"/>
                          </a:rPr>
                          <m:t>𝟑</m:t>
                        </m:r>
                      </m:sup>
                    </m:sSup>
                  </m:oMath>
                </a14:m>
                <a:r>
                  <a:rPr lang="en-US" sz="2400" b="1" i="1" dirty="0">
                    <a:solidFill>
                      <a:srgbClr val="C00000"/>
                    </a:solidFill>
                  </a:rPr>
                  <a:t>  is  hash(key)+8</a:t>
                </a:r>
              </a:p>
              <a:p>
                <a:pPr marL="109728" indent="0">
                  <a:spcBef>
                    <a:spcPts val="0"/>
                  </a:spcBef>
                  <a:buNone/>
                </a:pPr>
                <a:r>
                  <a:rPr lang="en-US" sz="2400" b="1" i="1" dirty="0">
                    <a:solidFill>
                      <a:srgbClr val="C00000"/>
                    </a:solidFill>
                  </a:rPr>
                  <a:t>                        …</a:t>
                </a:r>
              </a:p>
              <a:p>
                <a:pPr marL="109728" indent="0">
                  <a:spcBef>
                    <a:spcPts val="0"/>
                  </a:spcBef>
                  <a:buNone/>
                </a:pPr>
                <a:r>
                  <a:rPr lang="en-US" sz="2400" b="1" i="1" dirty="0">
                    <a:solidFill>
                      <a:srgbClr val="C00000"/>
                    </a:solidFill>
                  </a:rPr>
                  <a:t>                 </a:t>
                </a:r>
                <a:r>
                  <a:rPr lang="en-US" sz="2400" b="1" i="1" dirty="0"/>
                  <a:t>8: hash(key)+</a:t>
                </a:r>
                <a14:m>
                  <m:oMath xmlns:m="http://schemas.openxmlformats.org/officeDocument/2006/math">
                    <m:sSup>
                      <m:sSupPr>
                        <m:ctrlPr>
                          <a:rPr lang="en-US" sz="2400" b="1" i="1" dirty="0">
                            <a:latin typeface="Cambria Math" panose="02040503050406030204" pitchFamily="18" charset="0"/>
                          </a:rPr>
                        </m:ctrlPr>
                      </m:sSupPr>
                      <m:e>
                        <m:r>
                          <a:rPr lang="en-US" sz="2400" b="1" i="1" dirty="0">
                            <a:latin typeface="Cambria Math" panose="02040503050406030204" pitchFamily="18" charset="0"/>
                          </a:rPr>
                          <m:t>𝟐</m:t>
                        </m:r>
                      </m:e>
                      <m:sup>
                        <m:r>
                          <a:rPr lang="en-US" sz="2400" b="1" i="1" dirty="0">
                            <a:latin typeface="Cambria Math" panose="02040503050406030204" pitchFamily="18" charset="0"/>
                          </a:rPr>
                          <m:t>𝟖</m:t>
                        </m:r>
                      </m:sup>
                    </m:sSup>
                  </m:oMath>
                </a14:m>
                <a:r>
                  <a:rPr lang="en-US" sz="2400" b="1" i="1" dirty="0">
                    <a:solidFill>
                      <a:srgbClr val="C00000"/>
                    </a:solidFill>
                  </a:rPr>
                  <a:t>  is  hash(key)+256</a:t>
                </a:r>
              </a:p>
              <a:p>
                <a:pPr marL="109728" indent="0">
                  <a:spcBef>
                    <a:spcPts val="1200"/>
                  </a:spcBef>
                  <a:buNone/>
                </a:pPr>
                <a:r>
                  <a:rPr lang="en-US" sz="2400" b="1" i="1" dirty="0">
                    <a:solidFill>
                      <a:srgbClr val="0070C0"/>
                    </a:solidFill>
                  </a:rPr>
                  <a:t>                        % table length</a:t>
                </a:r>
              </a:p>
              <a:p>
                <a:pPr marL="109728" indent="0">
                  <a:spcBef>
                    <a:spcPts val="0"/>
                  </a:spcBef>
                  <a:buNone/>
                </a:pPr>
                <a:endParaRPr lang="en-US" sz="2400" b="1"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2057400" y="1386108"/>
                <a:ext cx="8229600" cy="4862293"/>
              </a:xfrm>
              <a:blipFill>
                <a:blip r:embed="rId2"/>
                <a:stretch>
                  <a:fillRect l="-222" t="-2130"/>
                </a:stretch>
              </a:blipFill>
            </p:spPr>
            <p:txBody>
              <a:bodyPr/>
              <a:lstStyle/>
              <a:p>
                <a:r>
                  <a:rPr lang="en-US">
                    <a:noFill/>
                  </a:rPr>
                  <a:t> </a:t>
                </a:r>
              </a:p>
            </p:txBody>
          </p:sp>
        </mc:Fallback>
      </mc:AlternateContent>
    </p:spTree>
    <p:extLst>
      <p:ext uri="{BB962C8B-B14F-4D97-AF65-F5344CB8AC3E}">
        <p14:creationId xmlns:p14="http://schemas.microsoft.com/office/powerpoint/2010/main" val="292781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90693-DFF0-9C8A-9DD5-E56FD08AD52B}"/>
              </a:ext>
            </a:extLst>
          </p:cNvPr>
          <p:cNvSpPr>
            <a:spLocks noGrp="1"/>
          </p:cNvSpPr>
          <p:nvPr>
            <p:ph type="title"/>
          </p:nvPr>
        </p:nvSpPr>
        <p:spPr/>
        <p:txBody>
          <a:bodyPr/>
          <a:lstStyle/>
          <a:p>
            <a:r>
              <a:rPr lang="en-US" dirty="0"/>
              <a:t>Hash terms</a:t>
            </a:r>
          </a:p>
        </p:txBody>
      </p:sp>
      <p:sp>
        <p:nvSpPr>
          <p:cNvPr id="3" name="Content Placeholder 2">
            <a:extLst>
              <a:ext uri="{FF2B5EF4-FFF2-40B4-BE49-F238E27FC236}">
                <a16:creationId xmlns:a16="http://schemas.microsoft.com/office/drawing/2014/main" id="{A3165AD2-F2B0-F9B8-AB29-EE5356F6D933}"/>
              </a:ext>
            </a:extLst>
          </p:cNvPr>
          <p:cNvSpPr>
            <a:spLocks noGrp="1"/>
          </p:cNvSpPr>
          <p:nvPr>
            <p:ph idx="1"/>
          </p:nvPr>
        </p:nvSpPr>
        <p:spPr/>
        <p:txBody>
          <a:bodyPr>
            <a:normAutofit fontScale="92500" lnSpcReduction="10000"/>
          </a:bodyPr>
          <a:lstStyle/>
          <a:p>
            <a:r>
              <a:rPr lang="en-US" dirty="0"/>
              <a:t>Hashing is the basic concept of computing an integer (the “hash” or “hash value” ) from some data value (the “key” )</a:t>
            </a:r>
          </a:p>
          <a:p>
            <a:r>
              <a:rPr lang="en-US" dirty="0"/>
              <a:t>We intend to use that hash integer as an index into an array or table of associated data (keys and associated values)</a:t>
            </a:r>
          </a:p>
          <a:p>
            <a:r>
              <a:rPr lang="en-US" dirty="0"/>
              <a:t>Map is an ADT similar to Python’s </a:t>
            </a:r>
            <a:r>
              <a:rPr lang="en-US" dirty="0" err="1"/>
              <a:t>dict</a:t>
            </a:r>
            <a:endParaRPr lang="en-US" dirty="0"/>
          </a:p>
          <a:p>
            <a:pPr lvl="1"/>
            <a:r>
              <a:rPr lang="en-US" dirty="0"/>
              <a:t>void put(k, v)</a:t>
            </a:r>
          </a:p>
          <a:p>
            <a:pPr lvl="1"/>
            <a:r>
              <a:rPr lang="en-US" dirty="0"/>
              <a:t>V get(k)</a:t>
            </a:r>
          </a:p>
          <a:p>
            <a:pPr lvl="1"/>
            <a:r>
              <a:rPr lang="en-US" dirty="0"/>
              <a:t>void remove(k)</a:t>
            </a:r>
          </a:p>
          <a:p>
            <a:pPr lvl="1"/>
            <a:r>
              <a:rPr lang="en-US" dirty="0" err="1"/>
              <a:t>boolean</a:t>
            </a:r>
            <a:r>
              <a:rPr lang="en-US" dirty="0"/>
              <a:t> contains(k)</a:t>
            </a:r>
          </a:p>
          <a:p>
            <a:r>
              <a:rPr lang="en-US" dirty="0"/>
              <a:t>HashMap is an implementation of Map using a hash function</a:t>
            </a:r>
          </a:p>
          <a:p>
            <a:r>
              <a:rPr lang="en-US" dirty="0"/>
              <a:t>Hash table is the array where data is stored</a:t>
            </a:r>
          </a:p>
        </p:txBody>
      </p:sp>
    </p:spTree>
    <p:extLst>
      <p:ext uri="{BB962C8B-B14F-4D97-AF65-F5344CB8AC3E}">
        <p14:creationId xmlns:p14="http://schemas.microsoft.com/office/powerpoint/2010/main" val="1537705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5D176-6E98-DF79-BEE0-8878BC25E1D6}"/>
              </a:ext>
            </a:extLst>
          </p:cNvPr>
          <p:cNvSpPr>
            <a:spLocks noGrp="1"/>
          </p:cNvSpPr>
          <p:nvPr>
            <p:ph type="title"/>
          </p:nvPr>
        </p:nvSpPr>
        <p:spPr/>
        <p:txBody>
          <a:bodyPr/>
          <a:lstStyle/>
          <a:p>
            <a:r>
              <a:rPr lang="en-US" dirty="0"/>
              <a:t>Probing performance</a:t>
            </a:r>
          </a:p>
        </p:txBody>
      </p:sp>
      <p:sp>
        <p:nvSpPr>
          <p:cNvPr id="3" name="Content Placeholder 2">
            <a:extLst>
              <a:ext uri="{FF2B5EF4-FFF2-40B4-BE49-F238E27FC236}">
                <a16:creationId xmlns:a16="http://schemas.microsoft.com/office/drawing/2014/main" id="{CF576E0C-0567-A5DA-AEC8-5CACB1AA15DF}"/>
              </a:ext>
            </a:extLst>
          </p:cNvPr>
          <p:cNvSpPr>
            <a:spLocks noGrp="1"/>
          </p:cNvSpPr>
          <p:nvPr>
            <p:ph idx="1"/>
          </p:nvPr>
        </p:nvSpPr>
        <p:spPr/>
        <p:txBody>
          <a:bodyPr/>
          <a:lstStyle/>
          <a:p>
            <a:r>
              <a:rPr lang="en-US" dirty="0"/>
              <a:t>get (average and worst)</a:t>
            </a:r>
          </a:p>
          <a:p>
            <a:pPr lvl="1"/>
            <a:r>
              <a:rPr lang="en-US" dirty="0"/>
              <a:t>Hash(key) to find initial slot</a:t>
            </a:r>
          </a:p>
          <a:p>
            <a:pPr lvl="2"/>
            <a:r>
              <a:rPr lang="en-US" dirty="0"/>
              <a:t>O(1)</a:t>
            </a:r>
          </a:p>
          <a:p>
            <a:pPr lvl="1"/>
            <a:r>
              <a:rPr lang="en-US" dirty="0"/>
              <a:t>Traverse probing sequence looking for key</a:t>
            </a:r>
          </a:p>
          <a:p>
            <a:pPr lvl="2"/>
            <a:r>
              <a:rPr lang="en-US" dirty="0"/>
              <a:t>O(avg. cluster size)</a:t>
            </a:r>
          </a:p>
          <a:p>
            <a:pPr lvl="2"/>
            <a:r>
              <a:rPr lang="en-US" dirty="0"/>
              <a:t>Avg. cluster size based on load factor</a:t>
            </a:r>
          </a:p>
          <a:p>
            <a:pPr lvl="2"/>
            <a:r>
              <a:rPr lang="en-US" dirty="0"/>
              <a:t>If we resize table when load factor hits constant limit, then O(1)</a:t>
            </a:r>
          </a:p>
          <a:p>
            <a:pPr lvl="1"/>
            <a:r>
              <a:rPr lang="en-US" b="1" dirty="0"/>
              <a:t>O(1)</a:t>
            </a:r>
          </a:p>
        </p:txBody>
      </p:sp>
    </p:spTree>
    <p:extLst>
      <p:ext uri="{BB962C8B-B14F-4D97-AF65-F5344CB8AC3E}">
        <p14:creationId xmlns:p14="http://schemas.microsoft.com/office/powerpoint/2010/main" val="2688650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5D176-6E98-DF79-BEE0-8878BC25E1D6}"/>
              </a:ext>
            </a:extLst>
          </p:cNvPr>
          <p:cNvSpPr>
            <a:spLocks noGrp="1"/>
          </p:cNvSpPr>
          <p:nvPr>
            <p:ph type="title"/>
          </p:nvPr>
        </p:nvSpPr>
        <p:spPr/>
        <p:txBody>
          <a:bodyPr/>
          <a:lstStyle/>
          <a:p>
            <a:r>
              <a:rPr lang="en-US" dirty="0"/>
              <a:t>Probing performance</a:t>
            </a:r>
          </a:p>
        </p:txBody>
      </p:sp>
      <p:sp>
        <p:nvSpPr>
          <p:cNvPr id="3" name="Content Placeholder 2">
            <a:extLst>
              <a:ext uri="{FF2B5EF4-FFF2-40B4-BE49-F238E27FC236}">
                <a16:creationId xmlns:a16="http://schemas.microsoft.com/office/drawing/2014/main" id="{CF576E0C-0567-A5DA-AEC8-5CACB1AA15DF}"/>
              </a:ext>
            </a:extLst>
          </p:cNvPr>
          <p:cNvSpPr>
            <a:spLocks noGrp="1"/>
          </p:cNvSpPr>
          <p:nvPr>
            <p:ph idx="1"/>
          </p:nvPr>
        </p:nvSpPr>
        <p:spPr/>
        <p:txBody>
          <a:bodyPr>
            <a:normAutofit lnSpcReduction="10000"/>
          </a:bodyPr>
          <a:lstStyle/>
          <a:p>
            <a:r>
              <a:rPr lang="en-US" dirty="0"/>
              <a:t>put (average)</a:t>
            </a:r>
          </a:p>
          <a:p>
            <a:pPr lvl="1"/>
            <a:r>
              <a:rPr lang="en-US" dirty="0"/>
              <a:t>Hash(key) to find initial slot</a:t>
            </a:r>
          </a:p>
          <a:p>
            <a:pPr lvl="2"/>
            <a:r>
              <a:rPr lang="en-US" dirty="0"/>
              <a:t>O(1)</a:t>
            </a:r>
          </a:p>
          <a:p>
            <a:pPr lvl="1"/>
            <a:r>
              <a:rPr lang="en-US" dirty="0"/>
              <a:t>Traverse probing sequence looking for key</a:t>
            </a:r>
          </a:p>
          <a:p>
            <a:pPr lvl="2"/>
            <a:r>
              <a:rPr lang="en-US" dirty="0"/>
              <a:t>O(avg. cluster size) = O(load) = O(1)</a:t>
            </a:r>
            <a:endParaRPr lang="en-US" b="1" dirty="0"/>
          </a:p>
          <a:p>
            <a:pPr lvl="1"/>
            <a:r>
              <a:rPr lang="en-US" dirty="0"/>
              <a:t>Insert into empty slot O(1)</a:t>
            </a:r>
          </a:p>
          <a:p>
            <a:pPr lvl="1"/>
            <a:r>
              <a:rPr lang="en-US" b="1" dirty="0"/>
              <a:t>O(1)</a:t>
            </a:r>
          </a:p>
          <a:p>
            <a:r>
              <a:rPr lang="en-US" dirty="0"/>
              <a:t>put (worst)</a:t>
            </a:r>
          </a:p>
          <a:p>
            <a:pPr lvl="1"/>
            <a:r>
              <a:rPr lang="en-US" dirty="0"/>
              <a:t>May need to resize table if load limit exceeded</a:t>
            </a:r>
          </a:p>
          <a:p>
            <a:pPr lvl="1"/>
            <a:r>
              <a:rPr lang="en-US" dirty="0"/>
              <a:t>Each existing K rehashed</a:t>
            </a:r>
          </a:p>
          <a:p>
            <a:pPr lvl="1"/>
            <a:r>
              <a:rPr lang="en-US" b="1" dirty="0"/>
              <a:t>O(n)</a:t>
            </a:r>
          </a:p>
        </p:txBody>
      </p:sp>
    </p:spTree>
    <p:extLst>
      <p:ext uri="{BB962C8B-B14F-4D97-AF65-F5344CB8AC3E}">
        <p14:creationId xmlns:p14="http://schemas.microsoft.com/office/powerpoint/2010/main" val="991320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018C6-543E-1E03-6917-361B2AB9A8DD}"/>
              </a:ext>
            </a:extLst>
          </p:cNvPr>
          <p:cNvSpPr>
            <a:spLocks noGrp="1"/>
          </p:cNvSpPr>
          <p:nvPr>
            <p:ph type="title"/>
          </p:nvPr>
        </p:nvSpPr>
        <p:spPr/>
        <p:txBody>
          <a:bodyPr/>
          <a:lstStyle/>
          <a:p>
            <a:r>
              <a:rPr lang="en-US" dirty="0"/>
              <a:t>Practice problem 1</a:t>
            </a:r>
          </a:p>
        </p:txBody>
      </p:sp>
      <p:sp>
        <p:nvSpPr>
          <p:cNvPr id="3" name="Content Placeholder 2">
            <a:extLst>
              <a:ext uri="{FF2B5EF4-FFF2-40B4-BE49-F238E27FC236}">
                <a16:creationId xmlns:a16="http://schemas.microsoft.com/office/drawing/2014/main" id="{28D22E83-32D8-E36C-9838-B8D2EE32353D}"/>
              </a:ext>
            </a:extLst>
          </p:cNvPr>
          <p:cNvSpPr>
            <a:spLocks noGrp="1"/>
          </p:cNvSpPr>
          <p:nvPr>
            <p:ph idx="1"/>
          </p:nvPr>
        </p:nvSpPr>
        <p:spPr/>
        <p:txBody>
          <a:bodyPr/>
          <a:lstStyle/>
          <a:p>
            <a:r>
              <a:rPr lang="en-US" dirty="0"/>
              <a:t>Using an initially empty </a:t>
            </a:r>
            <a:r>
              <a:rPr lang="en-US" dirty="0" err="1"/>
              <a:t>HashTable</a:t>
            </a:r>
            <a:r>
              <a:rPr lang="en-US" dirty="0"/>
              <a:t> of size 11 and the Hash Function H(k) = k % 11, insert the following keys, in the given order, using the linear probing method: 0, 1, 8, 9, 41, 33, 45, 42, 61, 53</a:t>
            </a:r>
          </a:p>
        </p:txBody>
      </p:sp>
    </p:spTree>
    <p:extLst>
      <p:ext uri="{BB962C8B-B14F-4D97-AF65-F5344CB8AC3E}">
        <p14:creationId xmlns:p14="http://schemas.microsoft.com/office/powerpoint/2010/main" val="1623012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F14E-2048-6F6B-7C6E-ABBE4025E9DE}"/>
              </a:ext>
            </a:extLst>
          </p:cNvPr>
          <p:cNvSpPr>
            <a:spLocks noGrp="1"/>
          </p:cNvSpPr>
          <p:nvPr>
            <p:ph type="title"/>
          </p:nvPr>
        </p:nvSpPr>
        <p:spPr/>
        <p:txBody>
          <a:bodyPr/>
          <a:lstStyle/>
          <a:p>
            <a:r>
              <a:rPr lang="en-US" dirty="0"/>
              <a:t>Practice problem 1 solution</a:t>
            </a:r>
          </a:p>
        </p:txBody>
      </p:sp>
      <p:sp>
        <p:nvSpPr>
          <p:cNvPr id="3" name="Content Placeholder 2">
            <a:extLst>
              <a:ext uri="{FF2B5EF4-FFF2-40B4-BE49-F238E27FC236}">
                <a16:creationId xmlns:a16="http://schemas.microsoft.com/office/drawing/2014/main" id="{695B9961-63F1-2E61-59D9-9457A0EF1EE5}"/>
              </a:ext>
            </a:extLst>
          </p:cNvPr>
          <p:cNvSpPr>
            <a:spLocks noGrp="1"/>
          </p:cNvSpPr>
          <p:nvPr>
            <p:ph idx="1"/>
          </p:nvPr>
        </p:nvSpPr>
        <p:spPr>
          <a:xfrm>
            <a:off x="838200" y="1825625"/>
            <a:ext cx="5257800" cy="4351338"/>
          </a:xfrm>
        </p:spPr>
        <p:txBody>
          <a:bodyPr/>
          <a:lstStyle/>
          <a:p>
            <a:r>
              <a:rPr lang="en-US" dirty="0"/>
              <a:t>To save work, first apply the hash function to all values (though not what would happen in reality)</a:t>
            </a:r>
          </a:p>
          <a:p>
            <a:r>
              <a:rPr lang="en-US" dirty="0"/>
              <a:t>[0, 1, 8, 9, 41, 33, 45, 42, 61, 53] % 11 =</a:t>
            </a:r>
          </a:p>
          <a:p>
            <a:r>
              <a:rPr lang="en-US" dirty="0"/>
              <a:t>[0, 1, 8, 9, 8,   0,    1,    9,    6,   9]</a:t>
            </a:r>
          </a:p>
        </p:txBody>
      </p:sp>
      <p:graphicFrame>
        <p:nvGraphicFramePr>
          <p:cNvPr id="4" name="Table 3">
            <a:extLst>
              <a:ext uri="{FF2B5EF4-FFF2-40B4-BE49-F238E27FC236}">
                <a16:creationId xmlns:a16="http://schemas.microsoft.com/office/drawing/2014/main" id="{B0FC8776-38A1-9BC3-6A3C-034892BA0965}"/>
              </a:ext>
            </a:extLst>
          </p:cNvPr>
          <p:cNvGraphicFramePr>
            <a:graphicFrameLocks noGrp="1"/>
          </p:cNvGraphicFramePr>
          <p:nvPr>
            <p:extLst>
              <p:ext uri="{D42A27DB-BD31-4B8C-83A1-F6EECF244321}">
                <p14:modId xmlns:p14="http://schemas.microsoft.com/office/powerpoint/2010/main" val="3343665917"/>
              </p:ext>
            </p:extLst>
          </p:nvPr>
        </p:nvGraphicFramePr>
        <p:xfrm>
          <a:off x="6723742" y="1418545"/>
          <a:ext cx="5468258" cy="4445000"/>
        </p:xfrm>
        <a:graphic>
          <a:graphicData uri="http://schemas.openxmlformats.org/drawingml/2006/table">
            <a:tbl>
              <a:tblPr firstRow="1" bandRow="1">
                <a:tableStyleId>{5C22544A-7EE6-4342-B048-85BDC9FD1C3A}</a:tableStyleId>
              </a:tblPr>
              <a:tblGrid>
                <a:gridCol w="2734129">
                  <a:extLst>
                    <a:ext uri="{9D8B030D-6E8A-4147-A177-3AD203B41FA5}">
                      <a16:colId xmlns:a16="http://schemas.microsoft.com/office/drawing/2014/main" val="909840156"/>
                    </a:ext>
                  </a:extLst>
                </a:gridCol>
                <a:gridCol w="2734129">
                  <a:extLst>
                    <a:ext uri="{9D8B030D-6E8A-4147-A177-3AD203B41FA5}">
                      <a16:colId xmlns:a16="http://schemas.microsoft.com/office/drawing/2014/main" val="4170124710"/>
                    </a:ext>
                  </a:extLst>
                </a:gridCol>
              </a:tblGrid>
              <a:tr h="0">
                <a:tc>
                  <a:txBody>
                    <a:bodyPr/>
                    <a:lstStyle/>
                    <a:p>
                      <a:r>
                        <a:rPr lang="en-US" dirty="0"/>
                        <a:t>Index</a:t>
                      </a:r>
                    </a:p>
                  </a:txBody>
                  <a:tcPr/>
                </a:tc>
                <a:tc>
                  <a:txBody>
                    <a:bodyPr/>
                    <a:lstStyle/>
                    <a:p>
                      <a:r>
                        <a:rPr lang="en-US" dirty="0"/>
                        <a:t>Key</a:t>
                      </a:r>
                    </a:p>
                  </a:txBody>
                  <a:tcPr/>
                </a:tc>
                <a:extLst>
                  <a:ext uri="{0D108BD9-81ED-4DB2-BD59-A6C34878D82A}">
                    <a16:rowId xmlns:a16="http://schemas.microsoft.com/office/drawing/2014/main" val="844332895"/>
                  </a:ext>
                </a:extLst>
              </a:tr>
              <a:tr h="370840">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3739715093"/>
                  </a:ext>
                </a:extLst>
              </a:tr>
              <a:tr h="370840">
                <a:tc>
                  <a:txBody>
                    <a:bodyPr/>
                    <a:lstStyle/>
                    <a:p>
                      <a:r>
                        <a:rPr lang="en-US" dirty="0"/>
                        <a:t>1</a:t>
                      </a:r>
                    </a:p>
                  </a:txBody>
                  <a:tcPr/>
                </a:tc>
                <a:tc>
                  <a:txBody>
                    <a:bodyPr/>
                    <a:lstStyle/>
                    <a:p>
                      <a:r>
                        <a:rPr lang="en-US" dirty="0"/>
                        <a:t>1</a:t>
                      </a:r>
                    </a:p>
                  </a:txBody>
                  <a:tcPr/>
                </a:tc>
                <a:extLst>
                  <a:ext uri="{0D108BD9-81ED-4DB2-BD59-A6C34878D82A}">
                    <a16:rowId xmlns:a16="http://schemas.microsoft.com/office/drawing/2014/main" val="3920345703"/>
                  </a:ext>
                </a:extLst>
              </a:tr>
              <a:tr h="370840">
                <a:tc>
                  <a:txBody>
                    <a:bodyPr/>
                    <a:lstStyle/>
                    <a:p>
                      <a:r>
                        <a:rPr lang="en-US" dirty="0"/>
                        <a:t>2</a:t>
                      </a:r>
                    </a:p>
                  </a:txBody>
                  <a:tcPr/>
                </a:tc>
                <a:tc>
                  <a:txBody>
                    <a:bodyPr/>
                    <a:lstStyle/>
                    <a:p>
                      <a:r>
                        <a:rPr lang="en-US" dirty="0"/>
                        <a:t>33</a:t>
                      </a:r>
                    </a:p>
                  </a:txBody>
                  <a:tcPr/>
                </a:tc>
                <a:extLst>
                  <a:ext uri="{0D108BD9-81ED-4DB2-BD59-A6C34878D82A}">
                    <a16:rowId xmlns:a16="http://schemas.microsoft.com/office/drawing/2014/main" val="220055862"/>
                  </a:ext>
                </a:extLst>
              </a:tr>
              <a:tr h="370840">
                <a:tc>
                  <a:txBody>
                    <a:bodyPr/>
                    <a:lstStyle/>
                    <a:p>
                      <a:r>
                        <a:rPr lang="en-US" dirty="0"/>
                        <a:t>3</a:t>
                      </a:r>
                    </a:p>
                  </a:txBody>
                  <a:tcPr/>
                </a:tc>
                <a:tc>
                  <a:txBody>
                    <a:bodyPr/>
                    <a:lstStyle/>
                    <a:p>
                      <a:r>
                        <a:rPr lang="en-US" dirty="0"/>
                        <a:t>45</a:t>
                      </a:r>
                    </a:p>
                  </a:txBody>
                  <a:tcPr/>
                </a:tc>
                <a:extLst>
                  <a:ext uri="{0D108BD9-81ED-4DB2-BD59-A6C34878D82A}">
                    <a16:rowId xmlns:a16="http://schemas.microsoft.com/office/drawing/2014/main" val="2850161386"/>
                  </a:ext>
                </a:extLst>
              </a:tr>
              <a:tr h="370840">
                <a:tc>
                  <a:txBody>
                    <a:bodyPr/>
                    <a:lstStyle/>
                    <a:p>
                      <a:r>
                        <a:rPr lang="en-US" dirty="0"/>
                        <a:t>4</a:t>
                      </a:r>
                    </a:p>
                  </a:txBody>
                  <a:tcPr/>
                </a:tc>
                <a:tc>
                  <a:txBody>
                    <a:bodyPr/>
                    <a:lstStyle/>
                    <a:p>
                      <a:r>
                        <a:rPr lang="en-US" dirty="0"/>
                        <a:t>42</a:t>
                      </a:r>
                    </a:p>
                  </a:txBody>
                  <a:tcPr/>
                </a:tc>
                <a:extLst>
                  <a:ext uri="{0D108BD9-81ED-4DB2-BD59-A6C34878D82A}">
                    <a16:rowId xmlns:a16="http://schemas.microsoft.com/office/drawing/2014/main" val="3769328470"/>
                  </a:ext>
                </a:extLst>
              </a:tr>
              <a:tr h="370840">
                <a:tc>
                  <a:txBody>
                    <a:bodyPr/>
                    <a:lstStyle/>
                    <a:p>
                      <a:r>
                        <a:rPr lang="en-US" dirty="0"/>
                        <a:t>5</a:t>
                      </a:r>
                    </a:p>
                  </a:txBody>
                  <a:tcPr/>
                </a:tc>
                <a:tc>
                  <a:txBody>
                    <a:bodyPr/>
                    <a:lstStyle/>
                    <a:p>
                      <a:r>
                        <a:rPr lang="en-US" dirty="0"/>
                        <a:t>53</a:t>
                      </a:r>
                    </a:p>
                  </a:txBody>
                  <a:tcPr/>
                </a:tc>
                <a:extLst>
                  <a:ext uri="{0D108BD9-81ED-4DB2-BD59-A6C34878D82A}">
                    <a16:rowId xmlns:a16="http://schemas.microsoft.com/office/drawing/2014/main" val="2418565704"/>
                  </a:ext>
                </a:extLst>
              </a:tr>
              <a:tr h="370840">
                <a:tc>
                  <a:txBody>
                    <a:bodyPr/>
                    <a:lstStyle/>
                    <a:p>
                      <a:r>
                        <a:rPr lang="en-US" dirty="0"/>
                        <a:t>6</a:t>
                      </a:r>
                    </a:p>
                  </a:txBody>
                  <a:tcPr/>
                </a:tc>
                <a:tc>
                  <a:txBody>
                    <a:bodyPr/>
                    <a:lstStyle/>
                    <a:p>
                      <a:r>
                        <a:rPr lang="en-US" dirty="0"/>
                        <a:t>61</a:t>
                      </a:r>
                    </a:p>
                  </a:txBody>
                  <a:tcPr/>
                </a:tc>
                <a:extLst>
                  <a:ext uri="{0D108BD9-81ED-4DB2-BD59-A6C34878D82A}">
                    <a16:rowId xmlns:a16="http://schemas.microsoft.com/office/drawing/2014/main" val="3215656115"/>
                  </a:ext>
                </a:extLst>
              </a:tr>
              <a:tr h="370840">
                <a:tc>
                  <a:txBody>
                    <a:bodyPr/>
                    <a:lstStyle/>
                    <a:p>
                      <a:r>
                        <a:rPr lang="en-US" dirty="0"/>
                        <a:t>7</a:t>
                      </a:r>
                    </a:p>
                  </a:txBody>
                  <a:tcPr/>
                </a:tc>
                <a:tc>
                  <a:txBody>
                    <a:bodyPr/>
                    <a:lstStyle/>
                    <a:p>
                      <a:endParaRPr lang="en-US" dirty="0"/>
                    </a:p>
                  </a:txBody>
                  <a:tcPr/>
                </a:tc>
                <a:extLst>
                  <a:ext uri="{0D108BD9-81ED-4DB2-BD59-A6C34878D82A}">
                    <a16:rowId xmlns:a16="http://schemas.microsoft.com/office/drawing/2014/main" val="3015675708"/>
                  </a:ext>
                </a:extLst>
              </a:tr>
              <a:tr h="370840">
                <a:tc>
                  <a:txBody>
                    <a:bodyPr/>
                    <a:lstStyle/>
                    <a:p>
                      <a:r>
                        <a:rPr lang="en-US" dirty="0"/>
                        <a:t>8</a:t>
                      </a:r>
                    </a:p>
                  </a:txBody>
                  <a:tcPr/>
                </a:tc>
                <a:tc>
                  <a:txBody>
                    <a:bodyPr/>
                    <a:lstStyle/>
                    <a:p>
                      <a:r>
                        <a:rPr lang="en-US" dirty="0"/>
                        <a:t>8</a:t>
                      </a:r>
                    </a:p>
                  </a:txBody>
                  <a:tcPr/>
                </a:tc>
                <a:extLst>
                  <a:ext uri="{0D108BD9-81ED-4DB2-BD59-A6C34878D82A}">
                    <a16:rowId xmlns:a16="http://schemas.microsoft.com/office/drawing/2014/main" val="3282245414"/>
                  </a:ext>
                </a:extLst>
              </a:tr>
              <a:tr h="370840">
                <a:tc>
                  <a:txBody>
                    <a:bodyPr/>
                    <a:lstStyle/>
                    <a:p>
                      <a:r>
                        <a:rPr lang="en-US" dirty="0"/>
                        <a:t>9</a:t>
                      </a:r>
                    </a:p>
                  </a:txBody>
                  <a:tcPr/>
                </a:tc>
                <a:tc>
                  <a:txBody>
                    <a:bodyPr/>
                    <a:lstStyle/>
                    <a:p>
                      <a:r>
                        <a:rPr lang="en-US" dirty="0"/>
                        <a:t>9</a:t>
                      </a:r>
                    </a:p>
                  </a:txBody>
                  <a:tcPr/>
                </a:tc>
                <a:extLst>
                  <a:ext uri="{0D108BD9-81ED-4DB2-BD59-A6C34878D82A}">
                    <a16:rowId xmlns:a16="http://schemas.microsoft.com/office/drawing/2014/main" val="3433052378"/>
                  </a:ext>
                </a:extLst>
              </a:tr>
              <a:tr h="370840">
                <a:tc>
                  <a:txBody>
                    <a:bodyPr/>
                    <a:lstStyle/>
                    <a:p>
                      <a:r>
                        <a:rPr lang="en-US" dirty="0"/>
                        <a:t>10</a:t>
                      </a:r>
                    </a:p>
                  </a:txBody>
                  <a:tcPr/>
                </a:tc>
                <a:tc>
                  <a:txBody>
                    <a:bodyPr/>
                    <a:lstStyle/>
                    <a:p>
                      <a:r>
                        <a:rPr lang="en-US" dirty="0"/>
                        <a:t>41</a:t>
                      </a:r>
                    </a:p>
                  </a:txBody>
                  <a:tcPr/>
                </a:tc>
                <a:extLst>
                  <a:ext uri="{0D108BD9-81ED-4DB2-BD59-A6C34878D82A}">
                    <a16:rowId xmlns:a16="http://schemas.microsoft.com/office/drawing/2014/main" val="1451379485"/>
                  </a:ext>
                </a:extLst>
              </a:tr>
            </a:tbl>
          </a:graphicData>
        </a:graphic>
      </p:graphicFrame>
    </p:spTree>
    <p:extLst>
      <p:ext uri="{BB962C8B-B14F-4D97-AF65-F5344CB8AC3E}">
        <p14:creationId xmlns:p14="http://schemas.microsoft.com/office/powerpoint/2010/main" val="259728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C42FA-2722-F3D7-92F8-580A62818A08}"/>
              </a:ext>
            </a:extLst>
          </p:cNvPr>
          <p:cNvSpPr>
            <a:spLocks noGrp="1"/>
          </p:cNvSpPr>
          <p:nvPr>
            <p:ph type="title"/>
          </p:nvPr>
        </p:nvSpPr>
        <p:spPr/>
        <p:txBody>
          <a:bodyPr/>
          <a:lstStyle/>
          <a:p>
            <a:r>
              <a:rPr lang="en-US" dirty="0"/>
              <a:t>Practice problem 2</a:t>
            </a:r>
          </a:p>
        </p:txBody>
      </p:sp>
      <p:sp>
        <p:nvSpPr>
          <p:cNvPr id="3" name="Content Placeholder 2">
            <a:extLst>
              <a:ext uri="{FF2B5EF4-FFF2-40B4-BE49-F238E27FC236}">
                <a16:creationId xmlns:a16="http://schemas.microsoft.com/office/drawing/2014/main" id="{E6E10665-CD97-A805-B2C3-489E35CDBB16}"/>
              </a:ext>
            </a:extLst>
          </p:cNvPr>
          <p:cNvSpPr>
            <a:spLocks noGrp="1"/>
          </p:cNvSpPr>
          <p:nvPr>
            <p:ph idx="1"/>
          </p:nvPr>
        </p:nvSpPr>
        <p:spPr/>
        <p:txBody>
          <a:bodyPr/>
          <a:lstStyle/>
          <a:p>
            <a:r>
              <a:rPr lang="en-US" dirty="0"/>
              <a:t>Using an initially empty </a:t>
            </a:r>
            <a:r>
              <a:rPr lang="en-US" dirty="0" err="1"/>
              <a:t>HashTable</a:t>
            </a:r>
            <a:r>
              <a:rPr lang="en-US" dirty="0"/>
              <a:t> of size 11 and the Hash Function H(k) = k % 11, insert the following keys, in the given order, using the quadratic probing method: 0, 1, 8, 9, 41, 33, 45, 42, 61, 53</a:t>
            </a:r>
          </a:p>
        </p:txBody>
      </p:sp>
    </p:spTree>
    <p:extLst>
      <p:ext uri="{BB962C8B-B14F-4D97-AF65-F5344CB8AC3E}">
        <p14:creationId xmlns:p14="http://schemas.microsoft.com/office/powerpoint/2010/main" val="38787090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F14E-2048-6F6B-7C6E-ABBE4025E9DE}"/>
              </a:ext>
            </a:extLst>
          </p:cNvPr>
          <p:cNvSpPr>
            <a:spLocks noGrp="1"/>
          </p:cNvSpPr>
          <p:nvPr>
            <p:ph type="title"/>
          </p:nvPr>
        </p:nvSpPr>
        <p:spPr/>
        <p:txBody>
          <a:bodyPr/>
          <a:lstStyle/>
          <a:p>
            <a:r>
              <a:rPr lang="en-US" dirty="0"/>
              <a:t>Practice problem 2 solution</a:t>
            </a:r>
          </a:p>
        </p:txBody>
      </p:sp>
      <p:sp>
        <p:nvSpPr>
          <p:cNvPr id="3" name="Content Placeholder 2">
            <a:extLst>
              <a:ext uri="{FF2B5EF4-FFF2-40B4-BE49-F238E27FC236}">
                <a16:creationId xmlns:a16="http://schemas.microsoft.com/office/drawing/2014/main" id="{695B9961-63F1-2E61-59D9-9457A0EF1EE5}"/>
              </a:ext>
            </a:extLst>
          </p:cNvPr>
          <p:cNvSpPr>
            <a:spLocks noGrp="1"/>
          </p:cNvSpPr>
          <p:nvPr>
            <p:ph idx="1"/>
          </p:nvPr>
        </p:nvSpPr>
        <p:spPr>
          <a:xfrm>
            <a:off x="838200" y="1825625"/>
            <a:ext cx="5257800" cy="4351338"/>
          </a:xfrm>
        </p:spPr>
        <p:txBody>
          <a:bodyPr/>
          <a:lstStyle/>
          <a:p>
            <a:r>
              <a:rPr lang="en-US" dirty="0"/>
              <a:t>To save work, first apply the hash function to all values (though not what would happen in reality)</a:t>
            </a:r>
          </a:p>
          <a:p>
            <a:r>
              <a:rPr lang="en-US" dirty="0"/>
              <a:t>[0, 1, 8, 9, 41, 33, 45, 42, 61, 53] % 11 =</a:t>
            </a:r>
          </a:p>
          <a:p>
            <a:r>
              <a:rPr lang="en-US" dirty="0"/>
              <a:t>[0, 1, 8, 9, 8,   0,    1,    9,    6,   9]</a:t>
            </a:r>
          </a:p>
        </p:txBody>
      </p:sp>
      <p:graphicFrame>
        <p:nvGraphicFramePr>
          <p:cNvPr id="4" name="Table 3">
            <a:extLst>
              <a:ext uri="{FF2B5EF4-FFF2-40B4-BE49-F238E27FC236}">
                <a16:creationId xmlns:a16="http://schemas.microsoft.com/office/drawing/2014/main" id="{B0FC8776-38A1-9BC3-6A3C-034892BA0965}"/>
              </a:ext>
            </a:extLst>
          </p:cNvPr>
          <p:cNvGraphicFramePr>
            <a:graphicFrameLocks noGrp="1"/>
          </p:cNvGraphicFramePr>
          <p:nvPr>
            <p:extLst>
              <p:ext uri="{D42A27DB-BD31-4B8C-83A1-F6EECF244321}">
                <p14:modId xmlns:p14="http://schemas.microsoft.com/office/powerpoint/2010/main" val="345771314"/>
              </p:ext>
            </p:extLst>
          </p:nvPr>
        </p:nvGraphicFramePr>
        <p:xfrm>
          <a:off x="6723742" y="1418545"/>
          <a:ext cx="5468258" cy="4445000"/>
        </p:xfrm>
        <a:graphic>
          <a:graphicData uri="http://schemas.openxmlformats.org/drawingml/2006/table">
            <a:tbl>
              <a:tblPr firstRow="1" bandRow="1">
                <a:tableStyleId>{5C22544A-7EE6-4342-B048-85BDC9FD1C3A}</a:tableStyleId>
              </a:tblPr>
              <a:tblGrid>
                <a:gridCol w="2734129">
                  <a:extLst>
                    <a:ext uri="{9D8B030D-6E8A-4147-A177-3AD203B41FA5}">
                      <a16:colId xmlns:a16="http://schemas.microsoft.com/office/drawing/2014/main" val="909840156"/>
                    </a:ext>
                  </a:extLst>
                </a:gridCol>
                <a:gridCol w="2734129">
                  <a:extLst>
                    <a:ext uri="{9D8B030D-6E8A-4147-A177-3AD203B41FA5}">
                      <a16:colId xmlns:a16="http://schemas.microsoft.com/office/drawing/2014/main" val="4170124710"/>
                    </a:ext>
                  </a:extLst>
                </a:gridCol>
              </a:tblGrid>
              <a:tr h="0">
                <a:tc>
                  <a:txBody>
                    <a:bodyPr/>
                    <a:lstStyle/>
                    <a:p>
                      <a:r>
                        <a:rPr lang="en-US" dirty="0"/>
                        <a:t>Index</a:t>
                      </a:r>
                    </a:p>
                  </a:txBody>
                  <a:tcPr/>
                </a:tc>
                <a:tc>
                  <a:txBody>
                    <a:bodyPr/>
                    <a:lstStyle/>
                    <a:p>
                      <a:r>
                        <a:rPr lang="en-US" dirty="0"/>
                        <a:t>Key</a:t>
                      </a:r>
                    </a:p>
                  </a:txBody>
                  <a:tcPr/>
                </a:tc>
                <a:extLst>
                  <a:ext uri="{0D108BD9-81ED-4DB2-BD59-A6C34878D82A}">
                    <a16:rowId xmlns:a16="http://schemas.microsoft.com/office/drawing/2014/main" val="844332895"/>
                  </a:ext>
                </a:extLst>
              </a:tr>
              <a:tr h="370840">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3739715093"/>
                  </a:ext>
                </a:extLst>
              </a:tr>
              <a:tr h="370840">
                <a:tc>
                  <a:txBody>
                    <a:bodyPr/>
                    <a:lstStyle/>
                    <a:p>
                      <a:r>
                        <a:rPr lang="en-US" dirty="0"/>
                        <a:t>1</a:t>
                      </a:r>
                    </a:p>
                  </a:txBody>
                  <a:tcPr/>
                </a:tc>
                <a:tc>
                  <a:txBody>
                    <a:bodyPr/>
                    <a:lstStyle/>
                    <a:p>
                      <a:r>
                        <a:rPr lang="en-US" dirty="0"/>
                        <a:t>1</a:t>
                      </a:r>
                    </a:p>
                  </a:txBody>
                  <a:tcPr/>
                </a:tc>
                <a:extLst>
                  <a:ext uri="{0D108BD9-81ED-4DB2-BD59-A6C34878D82A}">
                    <a16:rowId xmlns:a16="http://schemas.microsoft.com/office/drawing/2014/main" val="3920345703"/>
                  </a:ext>
                </a:extLst>
              </a:tr>
              <a:tr h="370840">
                <a:tc>
                  <a:txBody>
                    <a:bodyPr/>
                    <a:lstStyle/>
                    <a:p>
                      <a:r>
                        <a:rPr lang="en-US" dirty="0"/>
                        <a:t>2</a:t>
                      </a:r>
                    </a:p>
                  </a:txBody>
                  <a:tcPr/>
                </a:tc>
                <a:tc>
                  <a:txBody>
                    <a:bodyPr/>
                    <a:lstStyle/>
                    <a:p>
                      <a:r>
                        <a:rPr lang="en-US" dirty="0"/>
                        <a:t>45</a:t>
                      </a:r>
                    </a:p>
                  </a:txBody>
                  <a:tcPr/>
                </a:tc>
                <a:extLst>
                  <a:ext uri="{0D108BD9-81ED-4DB2-BD59-A6C34878D82A}">
                    <a16:rowId xmlns:a16="http://schemas.microsoft.com/office/drawing/2014/main" val="220055862"/>
                  </a:ext>
                </a:extLst>
              </a:tr>
              <a:tr h="370840">
                <a:tc>
                  <a:txBody>
                    <a:bodyPr/>
                    <a:lstStyle/>
                    <a:p>
                      <a:r>
                        <a:rPr lang="en-US" dirty="0"/>
                        <a:t>3</a:t>
                      </a:r>
                    </a:p>
                  </a:txBody>
                  <a:tcPr/>
                </a:tc>
                <a:tc>
                  <a:txBody>
                    <a:bodyPr/>
                    <a:lstStyle/>
                    <a:p>
                      <a:r>
                        <a:rPr lang="en-US" dirty="0"/>
                        <a:t>53</a:t>
                      </a:r>
                    </a:p>
                  </a:txBody>
                  <a:tcPr/>
                </a:tc>
                <a:extLst>
                  <a:ext uri="{0D108BD9-81ED-4DB2-BD59-A6C34878D82A}">
                    <a16:rowId xmlns:a16="http://schemas.microsoft.com/office/drawing/2014/main" val="2850161386"/>
                  </a:ext>
                </a:extLst>
              </a:tr>
              <a:tr h="370840">
                <a:tc>
                  <a:txBody>
                    <a:bodyPr/>
                    <a:lstStyle/>
                    <a:p>
                      <a:r>
                        <a:rPr lang="en-US" dirty="0"/>
                        <a:t>4</a:t>
                      </a:r>
                    </a:p>
                  </a:txBody>
                  <a:tcPr/>
                </a:tc>
                <a:tc>
                  <a:txBody>
                    <a:bodyPr/>
                    <a:lstStyle/>
                    <a:p>
                      <a:r>
                        <a:rPr lang="en-US" dirty="0"/>
                        <a:t>33</a:t>
                      </a:r>
                    </a:p>
                  </a:txBody>
                  <a:tcPr/>
                </a:tc>
                <a:extLst>
                  <a:ext uri="{0D108BD9-81ED-4DB2-BD59-A6C34878D82A}">
                    <a16:rowId xmlns:a16="http://schemas.microsoft.com/office/drawing/2014/main" val="3769328470"/>
                  </a:ext>
                </a:extLst>
              </a:tr>
              <a:tr h="370840">
                <a:tc>
                  <a:txBody>
                    <a:bodyPr/>
                    <a:lstStyle/>
                    <a:p>
                      <a:r>
                        <a:rPr lang="en-US" dirty="0"/>
                        <a:t>5</a:t>
                      </a:r>
                    </a:p>
                  </a:txBody>
                  <a:tcPr/>
                </a:tc>
                <a:tc>
                  <a:txBody>
                    <a:bodyPr/>
                    <a:lstStyle/>
                    <a:p>
                      <a:endParaRPr lang="en-US" dirty="0"/>
                    </a:p>
                  </a:txBody>
                  <a:tcPr/>
                </a:tc>
                <a:extLst>
                  <a:ext uri="{0D108BD9-81ED-4DB2-BD59-A6C34878D82A}">
                    <a16:rowId xmlns:a16="http://schemas.microsoft.com/office/drawing/2014/main" val="2418565704"/>
                  </a:ext>
                </a:extLst>
              </a:tr>
              <a:tr h="370840">
                <a:tc>
                  <a:txBody>
                    <a:bodyPr/>
                    <a:lstStyle/>
                    <a:p>
                      <a:r>
                        <a:rPr lang="en-US" dirty="0"/>
                        <a:t>6</a:t>
                      </a:r>
                    </a:p>
                  </a:txBody>
                  <a:tcPr/>
                </a:tc>
                <a:tc>
                  <a:txBody>
                    <a:bodyPr/>
                    <a:lstStyle/>
                    <a:p>
                      <a:r>
                        <a:rPr lang="en-US" dirty="0"/>
                        <a:t>41</a:t>
                      </a:r>
                    </a:p>
                  </a:txBody>
                  <a:tcPr/>
                </a:tc>
                <a:extLst>
                  <a:ext uri="{0D108BD9-81ED-4DB2-BD59-A6C34878D82A}">
                    <a16:rowId xmlns:a16="http://schemas.microsoft.com/office/drawing/2014/main" val="3215656115"/>
                  </a:ext>
                </a:extLst>
              </a:tr>
              <a:tr h="370840">
                <a:tc>
                  <a:txBody>
                    <a:bodyPr/>
                    <a:lstStyle/>
                    <a:p>
                      <a:r>
                        <a:rPr lang="en-US" dirty="0"/>
                        <a:t>7</a:t>
                      </a:r>
                    </a:p>
                  </a:txBody>
                  <a:tcPr/>
                </a:tc>
                <a:tc>
                  <a:txBody>
                    <a:bodyPr/>
                    <a:lstStyle/>
                    <a:p>
                      <a:r>
                        <a:rPr lang="en-US" dirty="0"/>
                        <a:t>61</a:t>
                      </a:r>
                    </a:p>
                  </a:txBody>
                  <a:tcPr/>
                </a:tc>
                <a:extLst>
                  <a:ext uri="{0D108BD9-81ED-4DB2-BD59-A6C34878D82A}">
                    <a16:rowId xmlns:a16="http://schemas.microsoft.com/office/drawing/2014/main" val="3015675708"/>
                  </a:ext>
                </a:extLst>
              </a:tr>
              <a:tr h="370840">
                <a:tc>
                  <a:txBody>
                    <a:bodyPr/>
                    <a:lstStyle/>
                    <a:p>
                      <a:r>
                        <a:rPr lang="en-US" dirty="0"/>
                        <a:t>8</a:t>
                      </a:r>
                    </a:p>
                  </a:txBody>
                  <a:tcPr/>
                </a:tc>
                <a:tc>
                  <a:txBody>
                    <a:bodyPr/>
                    <a:lstStyle/>
                    <a:p>
                      <a:r>
                        <a:rPr lang="en-US" dirty="0"/>
                        <a:t>8</a:t>
                      </a:r>
                    </a:p>
                  </a:txBody>
                  <a:tcPr/>
                </a:tc>
                <a:extLst>
                  <a:ext uri="{0D108BD9-81ED-4DB2-BD59-A6C34878D82A}">
                    <a16:rowId xmlns:a16="http://schemas.microsoft.com/office/drawing/2014/main" val="3282245414"/>
                  </a:ext>
                </a:extLst>
              </a:tr>
              <a:tr h="370840">
                <a:tc>
                  <a:txBody>
                    <a:bodyPr/>
                    <a:lstStyle/>
                    <a:p>
                      <a:r>
                        <a:rPr lang="en-US" dirty="0"/>
                        <a:t>9</a:t>
                      </a:r>
                    </a:p>
                  </a:txBody>
                  <a:tcPr/>
                </a:tc>
                <a:tc>
                  <a:txBody>
                    <a:bodyPr/>
                    <a:lstStyle/>
                    <a:p>
                      <a:r>
                        <a:rPr lang="en-US" dirty="0"/>
                        <a:t>9</a:t>
                      </a:r>
                    </a:p>
                  </a:txBody>
                  <a:tcPr/>
                </a:tc>
                <a:extLst>
                  <a:ext uri="{0D108BD9-81ED-4DB2-BD59-A6C34878D82A}">
                    <a16:rowId xmlns:a16="http://schemas.microsoft.com/office/drawing/2014/main" val="3433052378"/>
                  </a:ext>
                </a:extLst>
              </a:tr>
              <a:tr h="370840">
                <a:tc>
                  <a:txBody>
                    <a:bodyPr/>
                    <a:lstStyle/>
                    <a:p>
                      <a:r>
                        <a:rPr lang="en-US" dirty="0"/>
                        <a:t>10</a:t>
                      </a:r>
                    </a:p>
                  </a:txBody>
                  <a:tcPr/>
                </a:tc>
                <a:tc>
                  <a:txBody>
                    <a:bodyPr/>
                    <a:lstStyle/>
                    <a:p>
                      <a:r>
                        <a:rPr lang="en-US" dirty="0"/>
                        <a:t>42</a:t>
                      </a:r>
                    </a:p>
                  </a:txBody>
                  <a:tcPr/>
                </a:tc>
                <a:extLst>
                  <a:ext uri="{0D108BD9-81ED-4DB2-BD59-A6C34878D82A}">
                    <a16:rowId xmlns:a16="http://schemas.microsoft.com/office/drawing/2014/main" val="1451379485"/>
                  </a:ext>
                </a:extLst>
              </a:tr>
            </a:tbl>
          </a:graphicData>
        </a:graphic>
      </p:graphicFrame>
    </p:spTree>
    <p:extLst>
      <p:ext uri="{BB962C8B-B14F-4D97-AF65-F5344CB8AC3E}">
        <p14:creationId xmlns:p14="http://schemas.microsoft.com/office/powerpoint/2010/main" val="2663636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D6534-CC58-32F3-388A-4821008C568E}"/>
              </a:ext>
            </a:extLst>
          </p:cNvPr>
          <p:cNvSpPr>
            <a:spLocks noGrp="1"/>
          </p:cNvSpPr>
          <p:nvPr>
            <p:ph type="title"/>
          </p:nvPr>
        </p:nvSpPr>
        <p:spPr/>
        <p:txBody>
          <a:bodyPr/>
          <a:lstStyle/>
          <a:p>
            <a:r>
              <a:rPr lang="en-US" dirty="0"/>
              <a:t>Hash function</a:t>
            </a:r>
          </a:p>
        </p:txBody>
      </p:sp>
      <p:sp>
        <p:nvSpPr>
          <p:cNvPr id="3" name="Content Placeholder 2">
            <a:extLst>
              <a:ext uri="{FF2B5EF4-FFF2-40B4-BE49-F238E27FC236}">
                <a16:creationId xmlns:a16="http://schemas.microsoft.com/office/drawing/2014/main" id="{23FEF4FE-0CE9-E4A6-0123-C7BA43526F98}"/>
              </a:ext>
            </a:extLst>
          </p:cNvPr>
          <p:cNvSpPr>
            <a:spLocks noGrp="1"/>
          </p:cNvSpPr>
          <p:nvPr>
            <p:ph idx="1"/>
          </p:nvPr>
        </p:nvSpPr>
        <p:spPr/>
        <p:txBody>
          <a:bodyPr/>
          <a:lstStyle/>
          <a:p>
            <a:r>
              <a:rPr lang="en-US" dirty="0"/>
              <a:t>The computation that generates a hash value from a key</a:t>
            </a:r>
          </a:p>
          <a:p>
            <a:pPr lvl="1"/>
            <a:r>
              <a:rPr lang="en-US" dirty="0"/>
              <a:t>hash(key) -&gt; int</a:t>
            </a:r>
          </a:p>
          <a:p>
            <a:r>
              <a:rPr lang="en-US" dirty="0"/>
              <a:t>Used to implement Map via hash table</a:t>
            </a:r>
          </a:p>
          <a:p>
            <a:pPr lvl="1"/>
            <a:r>
              <a:rPr lang="en-US" dirty="0"/>
              <a:t>get(key) generally becomes table[hash(key)] in the implementation</a:t>
            </a:r>
          </a:p>
        </p:txBody>
      </p:sp>
    </p:spTree>
    <p:extLst>
      <p:ext uri="{BB962C8B-B14F-4D97-AF65-F5344CB8AC3E}">
        <p14:creationId xmlns:p14="http://schemas.microsoft.com/office/powerpoint/2010/main" val="105394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7463-71F3-DA6F-33E2-08ACCA45EDF5}"/>
              </a:ext>
            </a:extLst>
          </p:cNvPr>
          <p:cNvSpPr>
            <a:spLocks noGrp="1"/>
          </p:cNvSpPr>
          <p:nvPr>
            <p:ph type="title"/>
          </p:nvPr>
        </p:nvSpPr>
        <p:spPr/>
        <p:txBody>
          <a:bodyPr/>
          <a:lstStyle/>
          <a:p>
            <a:r>
              <a:rPr lang="en-US" dirty="0"/>
              <a:t>Hash table</a:t>
            </a:r>
          </a:p>
        </p:txBody>
      </p:sp>
      <p:sp>
        <p:nvSpPr>
          <p:cNvPr id="3" name="Content Placeholder 2">
            <a:extLst>
              <a:ext uri="{FF2B5EF4-FFF2-40B4-BE49-F238E27FC236}">
                <a16:creationId xmlns:a16="http://schemas.microsoft.com/office/drawing/2014/main" id="{44B5C491-6C0F-D1ED-E480-6A46990347B6}"/>
              </a:ext>
            </a:extLst>
          </p:cNvPr>
          <p:cNvSpPr>
            <a:spLocks noGrp="1"/>
          </p:cNvSpPr>
          <p:nvPr>
            <p:ph idx="1"/>
          </p:nvPr>
        </p:nvSpPr>
        <p:spPr>
          <a:xfrm>
            <a:off x="838200" y="1825625"/>
            <a:ext cx="5257800" cy="4351338"/>
          </a:xfrm>
        </p:spPr>
        <p:txBody>
          <a:bodyPr>
            <a:normAutofit fontScale="85000" lnSpcReduction="20000"/>
          </a:bodyPr>
          <a:lstStyle/>
          <a:p>
            <a:r>
              <a:rPr lang="en-US" dirty="0"/>
              <a:t>Hash table is an array of key/value pairs</a:t>
            </a:r>
          </a:p>
          <a:p>
            <a:r>
              <a:rPr lang="en-US" dirty="0"/>
              <a:t>put(“jones”, 4834173)</a:t>
            </a:r>
          </a:p>
          <a:p>
            <a:pPr lvl="1"/>
            <a:r>
              <a:rPr lang="en-US" dirty="0"/>
              <a:t>Suppose hash(“jones”) is 5</a:t>
            </a:r>
          </a:p>
          <a:p>
            <a:pPr lvl="1"/>
            <a:r>
              <a:rPr lang="en-US" dirty="0"/>
              <a:t>So we put this K, V pair into array slot 5</a:t>
            </a:r>
          </a:p>
          <a:p>
            <a:r>
              <a:rPr lang="en-US" dirty="0"/>
              <a:t>get(“jones”)</a:t>
            </a:r>
          </a:p>
          <a:p>
            <a:pPr lvl="1"/>
            <a:r>
              <a:rPr lang="en-US" dirty="0"/>
              <a:t>hash(“jones”) is again 5</a:t>
            </a:r>
          </a:p>
          <a:p>
            <a:pPr lvl="1"/>
            <a:r>
              <a:rPr lang="en-US" dirty="0"/>
              <a:t>We look at array slot 5 and retrieve the associated value 4824173</a:t>
            </a:r>
          </a:p>
          <a:p>
            <a:r>
              <a:rPr lang="en-US" dirty="0"/>
              <a:t>What if hash is bigger than table size?</a:t>
            </a:r>
          </a:p>
          <a:p>
            <a:pPr lvl="1"/>
            <a:r>
              <a:rPr lang="en-US" dirty="0"/>
              <a:t>Use modulus, i.e., index = hash(“jones”) % size</a:t>
            </a:r>
          </a:p>
          <a:p>
            <a:pPr lvl="1"/>
            <a:r>
              <a:rPr lang="en-US" dirty="0"/>
              <a:t>May omit the % later, but you should assume it’s there</a:t>
            </a:r>
          </a:p>
        </p:txBody>
      </p:sp>
      <p:grpSp>
        <p:nvGrpSpPr>
          <p:cNvPr id="4" name="Group 3">
            <a:extLst>
              <a:ext uri="{FF2B5EF4-FFF2-40B4-BE49-F238E27FC236}">
                <a16:creationId xmlns:a16="http://schemas.microsoft.com/office/drawing/2014/main" id="{DC158FAF-9C14-E614-08B5-F780B1EF3340}"/>
              </a:ext>
            </a:extLst>
          </p:cNvPr>
          <p:cNvGrpSpPr/>
          <p:nvPr/>
        </p:nvGrpSpPr>
        <p:grpSpPr>
          <a:xfrm>
            <a:off x="9449417" y="210530"/>
            <a:ext cx="2638334" cy="6436939"/>
            <a:chOff x="485866" y="274638"/>
            <a:chExt cx="2638334" cy="6436939"/>
          </a:xfrm>
        </p:grpSpPr>
        <p:sp>
          <p:nvSpPr>
            <p:cNvPr id="5" name="Rectangle 4">
              <a:extLst>
                <a:ext uri="{FF2B5EF4-FFF2-40B4-BE49-F238E27FC236}">
                  <a16:creationId xmlns:a16="http://schemas.microsoft.com/office/drawing/2014/main" id="{EEFAB81A-4DEE-B564-4A3F-8AE5A97035FA}"/>
                </a:ext>
              </a:extLst>
            </p:cNvPr>
            <p:cNvSpPr/>
            <p:nvPr/>
          </p:nvSpPr>
          <p:spPr>
            <a:xfrm>
              <a:off x="990600" y="274638"/>
              <a:ext cx="2133600" cy="6436939"/>
            </a:xfrm>
            <a:prstGeom prst="rect">
              <a:avLst/>
            </a:prstGeom>
            <a:solidFill>
              <a:schemeClr val="accent1">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Rectangle 5">
              <a:extLst>
                <a:ext uri="{FF2B5EF4-FFF2-40B4-BE49-F238E27FC236}">
                  <a16:creationId xmlns:a16="http://schemas.microsoft.com/office/drawing/2014/main" id="{03305BD7-79AA-6697-2450-0DD9EDD524F0}"/>
                </a:ext>
              </a:extLst>
            </p:cNvPr>
            <p:cNvSpPr/>
            <p:nvPr/>
          </p:nvSpPr>
          <p:spPr>
            <a:xfrm>
              <a:off x="1000217" y="29264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Rectangle 6">
              <a:extLst>
                <a:ext uri="{FF2B5EF4-FFF2-40B4-BE49-F238E27FC236}">
                  <a16:creationId xmlns:a16="http://schemas.microsoft.com/office/drawing/2014/main" id="{2ABFE922-98A4-62FD-BEF6-D08047F21676}"/>
                </a:ext>
              </a:extLst>
            </p:cNvPr>
            <p:cNvSpPr/>
            <p:nvPr/>
          </p:nvSpPr>
          <p:spPr>
            <a:xfrm>
              <a:off x="1002436" y="853913"/>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Rectangle 7">
              <a:extLst>
                <a:ext uri="{FF2B5EF4-FFF2-40B4-BE49-F238E27FC236}">
                  <a16:creationId xmlns:a16="http://schemas.microsoft.com/office/drawing/2014/main" id="{DF0ABE72-911B-E96D-77DF-D57E1CB2C686}"/>
                </a:ext>
              </a:extLst>
            </p:cNvPr>
            <p:cNvSpPr/>
            <p:nvPr/>
          </p:nvSpPr>
          <p:spPr>
            <a:xfrm>
              <a:off x="1000216" y="318778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Rectangle 8">
              <a:extLst>
                <a:ext uri="{FF2B5EF4-FFF2-40B4-BE49-F238E27FC236}">
                  <a16:creationId xmlns:a16="http://schemas.microsoft.com/office/drawing/2014/main" id="{76C35898-544F-D169-1ECC-7CD71579CFEA}"/>
                </a:ext>
              </a:extLst>
            </p:cNvPr>
            <p:cNvSpPr/>
            <p:nvPr/>
          </p:nvSpPr>
          <p:spPr>
            <a:xfrm>
              <a:off x="1001697" y="2606081"/>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14D351F1-DEB9-FD69-A162-42D3C2A03CDD}"/>
                </a:ext>
              </a:extLst>
            </p:cNvPr>
            <p:cNvSpPr/>
            <p:nvPr/>
          </p:nvSpPr>
          <p:spPr>
            <a:xfrm>
              <a:off x="1009835" y="1437361"/>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Rectangle 10">
              <a:extLst>
                <a:ext uri="{FF2B5EF4-FFF2-40B4-BE49-F238E27FC236}">
                  <a16:creationId xmlns:a16="http://schemas.microsoft.com/office/drawing/2014/main" id="{895E3819-5D02-1D83-DAB4-E9AF4A6122A1}"/>
                </a:ext>
              </a:extLst>
            </p:cNvPr>
            <p:cNvSpPr/>
            <p:nvPr/>
          </p:nvSpPr>
          <p:spPr>
            <a:xfrm>
              <a:off x="1000217" y="2024378"/>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04F76000-2E40-4029-CA4A-D2EFF76DEDA5}"/>
                </a:ext>
              </a:extLst>
            </p:cNvPr>
            <p:cNvSpPr/>
            <p:nvPr/>
          </p:nvSpPr>
          <p:spPr>
            <a:xfrm>
              <a:off x="1009835" y="3766607"/>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24C31513-7BF9-F5F5-5A89-8CE486978E61}"/>
                </a:ext>
              </a:extLst>
            </p:cNvPr>
            <p:cNvSpPr/>
            <p:nvPr/>
          </p:nvSpPr>
          <p:spPr>
            <a:xfrm>
              <a:off x="1009834" y="4335039"/>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Rectangle 13">
              <a:extLst>
                <a:ext uri="{FF2B5EF4-FFF2-40B4-BE49-F238E27FC236}">
                  <a16:creationId xmlns:a16="http://schemas.microsoft.com/office/drawing/2014/main" id="{ADAE280F-5650-AA06-8CB5-DC186CB73284}"/>
                </a:ext>
              </a:extLst>
            </p:cNvPr>
            <p:cNvSpPr/>
            <p:nvPr/>
          </p:nvSpPr>
          <p:spPr>
            <a:xfrm>
              <a:off x="990600" y="49117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Rectangle 14">
              <a:extLst>
                <a:ext uri="{FF2B5EF4-FFF2-40B4-BE49-F238E27FC236}">
                  <a16:creationId xmlns:a16="http://schemas.microsoft.com/office/drawing/2014/main" id="{901D0876-052F-4D9F-720C-A203229994B5}"/>
                </a:ext>
              </a:extLst>
            </p:cNvPr>
            <p:cNvSpPr/>
            <p:nvPr/>
          </p:nvSpPr>
          <p:spPr>
            <a:xfrm>
              <a:off x="1009834" y="54973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Rectangle 15">
              <a:extLst>
                <a:ext uri="{FF2B5EF4-FFF2-40B4-BE49-F238E27FC236}">
                  <a16:creationId xmlns:a16="http://schemas.microsoft.com/office/drawing/2014/main" id="{70821F43-1AA2-BA32-A50E-7557D52F74C1}"/>
                </a:ext>
              </a:extLst>
            </p:cNvPr>
            <p:cNvSpPr/>
            <p:nvPr/>
          </p:nvSpPr>
          <p:spPr>
            <a:xfrm>
              <a:off x="1000216" y="6083052"/>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TextBox 18">
              <a:extLst>
                <a:ext uri="{FF2B5EF4-FFF2-40B4-BE49-F238E27FC236}">
                  <a16:creationId xmlns:a16="http://schemas.microsoft.com/office/drawing/2014/main" id="{80B560B6-F327-2219-5361-51A9CAA4AE99}"/>
                </a:ext>
              </a:extLst>
            </p:cNvPr>
            <p:cNvSpPr txBox="1"/>
            <p:nvPr/>
          </p:nvSpPr>
          <p:spPr>
            <a:xfrm>
              <a:off x="1329082" y="5033778"/>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18" name="TextBox 19">
              <a:extLst>
                <a:ext uri="{FF2B5EF4-FFF2-40B4-BE49-F238E27FC236}">
                  <a16:creationId xmlns:a16="http://schemas.microsoft.com/office/drawing/2014/main" id="{BE413A7C-68DC-B300-8EDA-14629A26489F}"/>
                </a:ext>
              </a:extLst>
            </p:cNvPr>
            <p:cNvSpPr txBox="1"/>
            <p:nvPr/>
          </p:nvSpPr>
          <p:spPr>
            <a:xfrm>
              <a:off x="571500" y="1531065"/>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2</a:t>
              </a:r>
            </a:p>
          </p:txBody>
        </p:sp>
        <p:sp>
          <p:nvSpPr>
            <p:cNvPr id="19" name="TextBox 20">
              <a:extLst>
                <a:ext uri="{FF2B5EF4-FFF2-40B4-BE49-F238E27FC236}">
                  <a16:creationId xmlns:a16="http://schemas.microsoft.com/office/drawing/2014/main" id="{DCE1CC17-5591-034C-232D-2F4E7C2B8DAB}"/>
                </a:ext>
              </a:extLst>
            </p:cNvPr>
            <p:cNvSpPr txBox="1"/>
            <p:nvPr/>
          </p:nvSpPr>
          <p:spPr>
            <a:xfrm>
              <a:off x="581117" y="973425"/>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1</a:t>
              </a:r>
            </a:p>
          </p:txBody>
        </p:sp>
        <p:sp>
          <p:nvSpPr>
            <p:cNvPr id="20" name="TextBox 21">
              <a:extLst>
                <a:ext uri="{FF2B5EF4-FFF2-40B4-BE49-F238E27FC236}">
                  <a16:creationId xmlns:a16="http://schemas.microsoft.com/office/drawing/2014/main" id="{F49EDF8B-29D8-42CC-6FBF-6D98BD38E4EA}"/>
                </a:ext>
              </a:extLst>
            </p:cNvPr>
            <p:cNvSpPr txBox="1"/>
            <p:nvPr/>
          </p:nvSpPr>
          <p:spPr>
            <a:xfrm>
              <a:off x="581117" y="389533"/>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0</a:t>
              </a:r>
            </a:p>
          </p:txBody>
        </p:sp>
        <p:sp>
          <p:nvSpPr>
            <p:cNvPr id="21" name="TextBox 22">
              <a:extLst>
                <a:ext uri="{FF2B5EF4-FFF2-40B4-BE49-F238E27FC236}">
                  <a16:creationId xmlns:a16="http://schemas.microsoft.com/office/drawing/2014/main" id="{19765C96-9E45-8465-24A2-C969796FB591}"/>
                </a:ext>
              </a:extLst>
            </p:cNvPr>
            <p:cNvSpPr txBox="1"/>
            <p:nvPr/>
          </p:nvSpPr>
          <p:spPr>
            <a:xfrm>
              <a:off x="600352" y="4453427"/>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7</a:t>
              </a:r>
            </a:p>
          </p:txBody>
        </p:sp>
        <p:sp>
          <p:nvSpPr>
            <p:cNvPr id="22" name="TextBox 23">
              <a:extLst>
                <a:ext uri="{FF2B5EF4-FFF2-40B4-BE49-F238E27FC236}">
                  <a16:creationId xmlns:a16="http://schemas.microsoft.com/office/drawing/2014/main" id="{16EC068E-BCF0-D509-DF27-1D0A4C819604}"/>
                </a:ext>
              </a:extLst>
            </p:cNvPr>
            <p:cNvSpPr txBox="1"/>
            <p:nvPr/>
          </p:nvSpPr>
          <p:spPr>
            <a:xfrm>
              <a:off x="600352" y="3863496"/>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6</a:t>
              </a:r>
            </a:p>
          </p:txBody>
        </p:sp>
        <p:sp>
          <p:nvSpPr>
            <p:cNvPr id="23" name="TextBox 24">
              <a:extLst>
                <a:ext uri="{FF2B5EF4-FFF2-40B4-BE49-F238E27FC236}">
                  <a16:creationId xmlns:a16="http://schemas.microsoft.com/office/drawing/2014/main" id="{95585142-9628-2486-76FD-E571794766D1}"/>
                </a:ext>
              </a:extLst>
            </p:cNvPr>
            <p:cNvSpPr txBox="1"/>
            <p:nvPr/>
          </p:nvSpPr>
          <p:spPr>
            <a:xfrm>
              <a:off x="591474" y="3297918"/>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5</a:t>
              </a:r>
            </a:p>
          </p:txBody>
        </p:sp>
        <p:sp>
          <p:nvSpPr>
            <p:cNvPr id="24" name="TextBox 25">
              <a:extLst>
                <a:ext uri="{FF2B5EF4-FFF2-40B4-BE49-F238E27FC236}">
                  <a16:creationId xmlns:a16="http://schemas.microsoft.com/office/drawing/2014/main" id="{5739E285-4980-3D4B-1BA9-B387E14C2A82}"/>
                </a:ext>
              </a:extLst>
            </p:cNvPr>
            <p:cNvSpPr txBox="1"/>
            <p:nvPr/>
          </p:nvSpPr>
          <p:spPr>
            <a:xfrm>
              <a:off x="600352" y="2742432"/>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4</a:t>
              </a:r>
            </a:p>
          </p:txBody>
        </p:sp>
        <p:sp>
          <p:nvSpPr>
            <p:cNvPr id="25" name="TextBox 26">
              <a:extLst>
                <a:ext uri="{FF2B5EF4-FFF2-40B4-BE49-F238E27FC236}">
                  <a16:creationId xmlns:a16="http://schemas.microsoft.com/office/drawing/2014/main" id="{42E03057-6616-7CDA-4CA7-6EA40FE59A21}"/>
                </a:ext>
              </a:extLst>
            </p:cNvPr>
            <p:cNvSpPr txBox="1"/>
            <p:nvPr/>
          </p:nvSpPr>
          <p:spPr>
            <a:xfrm>
              <a:off x="581117" y="2114513"/>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3</a:t>
              </a:r>
            </a:p>
          </p:txBody>
        </p:sp>
        <p:sp>
          <p:nvSpPr>
            <p:cNvPr id="26" name="TextBox 27">
              <a:extLst>
                <a:ext uri="{FF2B5EF4-FFF2-40B4-BE49-F238E27FC236}">
                  <a16:creationId xmlns:a16="http://schemas.microsoft.com/office/drawing/2014/main" id="{9D05DF3D-1DE9-B2B1-9AF5-B458F782BAA8}"/>
                </a:ext>
              </a:extLst>
            </p:cNvPr>
            <p:cNvSpPr txBox="1"/>
            <p:nvPr/>
          </p:nvSpPr>
          <p:spPr>
            <a:xfrm>
              <a:off x="485866" y="6208685"/>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10</a:t>
              </a:r>
            </a:p>
          </p:txBody>
        </p:sp>
        <p:sp>
          <p:nvSpPr>
            <p:cNvPr id="27" name="TextBox 28">
              <a:extLst>
                <a:ext uri="{FF2B5EF4-FFF2-40B4-BE49-F238E27FC236}">
                  <a16:creationId xmlns:a16="http://schemas.microsoft.com/office/drawing/2014/main" id="{2F7B41C0-4465-CACD-4E64-6580772C6619}"/>
                </a:ext>
              </a:extLst>
            </p:cNvPr>
            <p:cNvSpPr txBox="1"/>
            <p:nvPr/>
          </p:nvSpPr>
          <p:spPr>
            <a:xfrm>
              <a:off x="615148" y="5594284"/>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9</a:t>
              </a:r>
            </a:p>
          </p:txBody>
        </p:sp>
        <p:sp>
          <p:nvSpPr>
            <p:cNvPr id="28" name="TextBox 29">
              <a:extLst>
                <a:ext uri="{FF2B5EF4-FFF2-40B4-BE49-F238E27FC236}">
                  <a16:creationId xmlns:a16="http://schemas.microsoft.com/office/drawing/2014/main" id="{0985BB35-C04A-D85A-CC93-5E5B43EF4B64}"/>
                </a:ext>
              </a:extLst>
            </p:cNvPr>
            <p:cNvSpPr txBox="1"/>
            <p:nvPr/>
          </p:nvSpPr>
          <p:spPr>
            <a:xfrm>
              <a:off x="607750" y="5033778"/>
              <a:ext cx="533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C00000"/>
                  </a:solidFill>
                </a:rPr>
                <a:t>8</a:t>
              </a:r>
            </a:p>
          </p:txBody>
        </p:sp>
        <p:sp>
          <p:nvSpPr>
            <p:cNvPr id="29" name="TextBox 30">
              <a:extLst>
                <a:ext uri="{FF2B5EF4-FFF2-40B4-BE49-F238E27FC236}">
                  <a16:creationId xmlns:a16="http://schemas.microsoft.com/office/drawing/2014/main" id="{D697AC81-CABD-6ED3-E18A-86A5813DD44C}"/>
                </a:ext>
              </a:extLst>
            </p:cNvPr>
            <p:cNvSpPr txBox="1"/>
            <p:nvPr/>
          </p:nvSpPr>
          <p:spPr>
            <a:xfrm>
              <a:off x="1141150" y="3327334"/>
              <a:ext cx="1754450"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rgbClr val="0070C0"/>
                  </a:solidFill>
                </a:rPr>
                <a:t>jones, 4824173</a:t>
              </a:r>
            </a:p>
          </p:txBody>
        </p:sp>
        <p:sp>
          <p:nvSpPr>
            <p:cNvPr id="30" name="TextBox 31">
              <a:extLst>
                <a:ext uri="{FF2B5EF4-FFF2-40B4-BE49-F238E27FC236}">
                  <a16:creationId xmlns:a16="http://schemas.microsoft.com/office/drawing/2014/main" id="{27088207-C88D-67DB-E1B7-8329AD65AD55}"/>
                </a:ext>
              </a:extLst>
            </p:cNvPr>
            <p:cNvSpPr txBox="1"/>
            <p:nvPr/>
          </p:nvSpPr>
          <p:spPr>
            <a:xfrm>
              <a:off x="1315746" y="5586107"/>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31" name="TextBox 32">
              <a:extLst>
                <a:ext uri="{FF2B5EF4-FFF2-40B4-BE49-F238E27FC236}">
                  <a16:creationId xmlns:a16="http://schemas.microsoft.com/office/drawing/2014/main" id="{5FF3B55F-0B42-EE0D-74F4-D359BB49965F}"/>
                </a:ext>
              </a:extLst>
            </p:cNvPr>
            <p:cNvSpPr txBox="1"/>
            <p:nvPr/>
          </p:nvSpPr>
          <p:spPr>
            <a:xfrm>
              <a:off x="1311541" y="1569027"/>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32" name="TextBox 33">
              <a:extLst>
                <a:ext uri="{FF2B5EF4-FFF2-40B4-BE49-F238E27FC236}">
                  <a16:creationId xmlns:a16="http://schemas.microsoft.com/office/drawing/2014/main" id="{06BF2378-2DE3-D7FB-055D-C67037AAB420}"/>
                </a:ext>
              </a:extLst>
            </p:cNvPr>
            <p:cNvSpPr txBox="1"/>
            <p:nvPr/>
          </p:nvSpPr>
          <p:spPr>
            <a:xfrm>
              <a:off x="1296510" y="416958"/>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33" name="TextBox 34">
              <a:extLst>
                <a:ext uri="{FF2B5EF4-FFF2-40B4-BE49-F238E27FC236}">
                  <a16:creationId xmlns:a16="http://schemas.microsoft.com/office/drawing/2014/main" id="{F019D809-799E-971F-4742-3FBBFFE0B699}"/>
                </a:ext>
              </a:extLst>
            </p:cNvPr>
            <p:cNvSpPr txBox="1"/>
            <p:nvPr/>
          </p:nvSpPr>
          <p:spPr>
            <a:xfrm>
              <a:off x="1286152" y="3890445"/>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34" name="TextBox 35">
              <a:extLst>
                <a:ext uri="{FF2B5EF4-FFF2-40B4-BE49-F238E27FC236}">
                  <a16:creationId xmlns:a16="http://schemas.microsoft.com/office/drawing/2014/main" id="{1396E719-C059-13D2-919B-DC610917CE95}"/>
                </a:ext>
              </a:extLst>
            </p:cNvPr>
            <p:cNvSpPr txBox="1"/>
            <p:nvPr/>
          </p:nvSpPr>
          <p:spPr>
            <a:xfrm>
              <a:off x="1290591" y="2165980"/>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sp>
          <p:nvSpPr>
            <p:cNvPr id="35" name="TextBox 36">
              <a:extLst>
                <a:ext uri="{FF2B5EF4-FFF2-40B4-BE49-F238E27FC236}">
                  <a16:creationId xmlns:a16="http://schemas.microsoft.com/office/drawing/2014/main" id="{EA9BA8DB-6FAE-81E0-F9E9-EAE2090F267B}"/>
                </a:ext>
              </a:extLst>
            </p:cNvPr>
            <p:cNvSpPr txBox="1"/>
            <p:nvPr/>
          </p:nvSpPr>
          <p:spPr>
            <a:xfrm>
              <a:off x="1311541" y="994134"/>
              <a:ext cx="12192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70C0"/>
                </a:solidFill>
              </a:endParaRPr>
            </a:p>
          </p:txBody>
        </p:sp>
      </p:grpSp>
    </p:spTree>
    <p:extLst>
      <p:ext uri="{BB962C8B-B14F-4D97-AF65-F5344CB8AC3E}">
        <p14:creationId xmlns:p14="http://schemas.microsoft.com/office/powerpoint/2010/main" val="229560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560B4-6A72-6C6A-4A8F-09F20822F559}"/>
              </a:ext>
            </a:extLst>
          </p:cNvPr>
          <p:cNvSpPr>
            <a:spLocks noGrp="1"/>
          </p:cNvSpPr>
          <p:nvPr>
            <p:ph type="title"/>
          </p:nvPr>
        </p:nvSpPr>
        <p:spPr/>
        <p:txBody>
          <a:bodyPr/>
          <a:lstStyle/>
          <a:p>
            <a:r>
              <a:rPr lang="en-US" dirty="0"/>
              <a:t>Time complexity</a:t>
            </a:r>
          </a:p>
        </p:txBody>
      </p:sp>
      <p:sp>
        <p:nvSpPr>
          <p:cNvPr id="3" name="Content Placeholder 2">
            <a:extLst>
              <a:ext uri="{FF2B5EF4-FFF2-40B4-BE49-F238E27FC236}">
                <a16:creationId xmlns:a16="http://schemas.microsoft.com/office/drawing/2014/main" id="{F0EC4A54-0146-5999-49E2-0EE0CC059F50}"/>
              </a:ext>
            </a:extLst>
          </p:cNvPr>
          <p:cNvSpPr>
            <a:spLocks noGrp="1"/>
          </p:cNvSpPr>
          <p:nvPr>
            <p:ph idx="1"/>
          </p:nvPr>
        </p:nvSpPr>
        <p:spPr/>
        <p:txBody>
          <a:bodyPr/>
          <a:lstStyle/>
          <a:p>
            <a:r>
              <a:rPr lang="en-US" dirty="0"/>
              <a:t>Since we assume the hash function is O(1) to compute, put, get, and find are O(1)</a:t>
            </a:r>
          </a:p>
          <a:p>
            <a:pPr lvl="1"/>
            <a:r>
              <a:rPr lang="en-US" dirty="0"/>
              <a:t>Compute hash</a:t>
            </a:r>
          </a:p>
          <a:p>
            <a:pPr lvl="1"/>
            <a:r>
              <a:rPr lang="en-US" dirty="0"/>
              <a:t>Look in array slot</a:t>
            </a:r>
          </a:p>
          <a:p>
            <a:r>
              <a:rPr lang="en-US" dirty="0"/>
              <a:t>Find is O(n) for simple array, average-case O(log n) for BST</a:t>
            </a:r>
          </a:p>
        </p:txBody>
      </p:sp>
    </p:spTree>
    <p:extLst>
      <p:ext uri="{BB962C8B-B14F-4D97-AF65-F5344CB8AC3E}">
        <p14:creationId xmlns:p14="http://schemas.microsoft.com/office/powerpoint/2010/main" val="1426503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3647D-2152-D0B3-7FBD-C76F655958C4}"/>
              </a:ext>
            </a:extLst>
          </p:cNvPr>
          <p:cNvSpPr>
            <a:spLocks noGrp="1"/>
          </p:cNvSpPr>
          <p:nvPr>
            <p:ph type="title"/>
          </p:nvPr>
        </p:nvSpPr>
        <p:spPr/>
        <p:txBody>
          <a:bodyPr/>
          <a:lstStyle/>
          <a:p>
            <a:r>
              <a:rPr lang="en-US" dirty="0"/>
              <a:t>Collision</a:t>
            </a:r>
          </a:p>
        </p:txBody>
      </p:sp>
      <p:sp>
        <p:nvSpPr>
          <p:cNvPr id="3" name="Content Placeholder 2">
            <a:extLst>
              <a:ext uri="{FF2B5EF4-FFF2-40B4-BE49-F238E27FC236}">
                <a16:creationId xmlns:a16="http://schemas.microsoft.com/office/drawing/2014/main" id="{B6BC34E4-91A7-4120-2658-66956162DB92}"/>
              </a:ext>
            </a:extLst>
          </p:cNvPr>
          <p:cNvSpPr>
            <a:spLocks noGrp="1"/>
          </p:cNvSpPr>
          <p:nvPr>
            <p:ph idx="1"/>
          </p:nvPr>
        </p:nvSpPr>
        <p:spPr>
          <a:xfrm>
            <a:off x="838200" y="1825625"/>
            <a:ext cx="5257800" cy="4351338"/>
          </a:xfrm>
        </p:spPr>
        <p:txBody>
          <a:bodyPr/>
          <a:lstStyle/>
          <a:p>
            <a:r>
              <a:rPr lang="en-US" dirty="0"/>
              <a:t>For simplicity, can show hash tables with just the key, but remember for a Map, there can be associated data</a:t>
            </a:r>
          </a:p>
          <a:p>
            <a:r>
              <a:rPr lang="en-US" dirty="0"/>
              <a:t>In this table, suppose hash(“</a:t>
            </a:r>
            <a:r>
              <a:rPr lang="en-US" dirty="0" err="1"/>
              <a:t>sam</a:t>
            </a:r>
            <a:r>
              <a:rPr lang="en-US" dirty="0"/>
              <a:t>”) is 7</a:t>
            </a:r>
          </a:p>
          <a:p>
            <a:r>
              <a:rPr lang="en-US" dirty="0"/>
              <a:t>Suppose hash(“</a:t>
            </a:r>
            <a:r>
              <a:rPr lang="en-US" dirty="0" err="1"/>
              <a:t>lara</a:t>
            </a:r>
            <a:r>
              <a:rPr lang="en-US" dirty="0"/>
              <a:t>”) is also 7</a:t>
            </a:r>
          </a:p>
          <a:p>
            <a:r>
              <a:rPr lang="en-US" dirty="0"/>
              <a:t>Slot already taken</a:t>
            </a:r>
          </a:p>
          <a:p>
            <a:r>
              <a:rPr lang="en-US" dirty="0"/>
              <a:t>Collision!</a:t>
            </a:r>
          </a:p>
        </p:txBody>
      </p:sp>
      <p:grpSp>
        <p:nvGrpSpPr>
          <p:cNvPr id="40" name="Group 39">
            <a:extLst>
              <a:ext uri="{FF2B5EF4-FFF2-40B4-BE49-F238E27FC236}">
                <a16:creationId xmlns:a16="http://schemas.microsoft.com/office/drawing/2014/main" id="{ADFBFE0D-F391-4277-596F-EA133E430498}"/>
              </a:ext>
            </a:extLst>
          </p:cNvPr>
          <p:cNvGrpSpPr/>
          <p:nvPr/>
        </p:nvGrpSpPr>
        <p:grpSpPr>
          <a:xfrm>
            <a:off x="8510016" y="55936"/>
            <a:ext cx="3486154" cy="6436939"/>
            <a:chOff x="-352334" y="274638"/>
            <a:chExt cx="3486154" cy="6436939"/>
          </a:xfrm>
        </p:grpSpPr>
        <p:sp>
          <p:nvSpPr>
            <p:cNvPr id="41" name="Rectangle 40">
              <a:extLst>
                <a:ext uri="{FF2B5EF4-FFF2-40B4-BE49-F238E27FC236}">
                  <a16:creationId xmlns:a16="http://schemas.microsoft.com/office/drawing/2014/main" id="{B2421481-EDB8-EE0B-36DB-060F389FCE68}"/>
                </a:ext>
              </a:extLst>
            </p:cNvPr>
            <p:cNvSpPr/>
            <p:nvPr/>
          </p:nvSpPr>
          <p:spPr>
            <a:xfrm>
              <a:off x="990600" y="274638"/>
              <a:ext cx="2133600" cy="6436939"/>
            </a:xfrm>
            <a:prstGeom prst="rect">
              <a:avLst/>
            </a:prstGeom>
            <a:solidFill>
              <a:schemeClr val="accent1">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1FF12F5-B937-5331-6643-06E4EBA0D2F1}"/>
                </a:ext>
              </a:extLst>
            </p:cNvPr>
            <p:cNvSpPr/>
            <p:nvPr/>
          </p:nvSpPr>
          <p:spPr>
            <a:xfrm>
              <a:off x="1000217" y="29264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214F5707-48B2-DF47-AA0F-A31E02CE45E5}"/>
                </a:ext>
              </a:extLst>
            </p:cNvPr>
            <p:cNvSpPr/>
            <p:nvPr/>
          </p:nvSpPr>
          <p:spPr>
            <a:xfrm>
              <a:off x="1002436" y="853913"/>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BF9E16A-08E5-8EAC-26E7-52C9A6796DC0}"/>
                </a:ext>
              </a:extLst>
            </p:cNvPr>
            <p:cNvSpPr/>
            <p:nvPr/>
          </p:nvSpPr>
          <p:spPr>
            <a:xfrm>
              <a:off x="1000216" y="3187784"/>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48CE37E-87C3-43D9-23D5-24EACE11E4A1}"/>
                </a:ext>
              </a:extLst>
            </p:cNvPr>
            <p:cNvSpPr/>
            <p:nvPr/>
          </p:nvSpPr>
          <p:spPr>
            <a:xfrm>
              <a:off x="1019455" y="2628290"/>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AEBDEDD4-0268-F834-917A-39B71433FC2B}"/>
                </a:ext>
              </a:extLst>
            </p:cNvPr>
            <p:cNvSpPr/>
            <p:nvPr/>
          </p:nvSpPr>
          <p:spPr>
            <a:xfrm>
              <a:off x="1009835" y="1437361"/>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694752D2-0D6F-2BB6-34E7-D950D6016AC6}"/>
                </a:ext>
              </a:extLst>
            </p:cNvPr>
            <p:cNvSpPr/>
            <p:nvPr/>
          </p:nvSpPr>
          <p:spPr>
            <a:xfrm>
              <a:off x="1000217" y="2024378"/>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FAFDEA6-40CB-44B2-A87E-173A3DC74B97}"/>
                </a:ext>
              </a:extLst>
            </p:cNvPr>
            <p:cNvSpPr/>
            <p:nvPr/>
          </p:nvSpPr>
          <p:spPr>
            <a:xfrm>
              <a:off x="1009835" y="3766607"/>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AC7E68EE-C246-83A2-0920-652EFA959D3B}"/>
                </a:ext>
              </a:extLst>
            </p:cNvPr>
            <p:cNvSpPr/>
            <p:nvPr/>
          </p:nvSpPr>
          <p:spPr>
            <a:xfrm>
              <a:off x="1009834" y="4335039"/>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138B7BA-1A02-3AA3-5C2B-A28C6CE742D8}"/>
                </a:ext>
              </a:extLst>
            </p:cNvPr>
            <p:cNvSpPr/>
            <p:nvPr/>
          </p:nvSpPr>
          <p:spPr>
            <a:xfrm>
              <a:off x="990600" y="49117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201B1026-E953-0E90-8E0D-246DD14BEAA8}"/>
                </a:ext>
              </a:extLst>
            </p:cNvPr>
            <p:cNvSpPr/>
            <p:nvPr/>
          </p:nvSpPr>
          <p:spPr>
            <a:xfrm>
              <a:off x="1009834" y="5497395"/>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3FA0BD9E-CA99-D5BD-0504-3A66E9878F72}"/>
                </a:ext>
              </a:extLst>
            </p:cNvPr>
            <p:cNvSpPr/>
            <p:nvPr/>
          </p:nvSpPr>
          <p:spPr>
            <a:xfrm>
              <a:off x="1000216" y="6083052"/>
              <a:ext cx="2114365" cy="563111"/>
            </a:xfrm>
            <a:prstGeom prst="rect">
              <a:avLst/>
            </a:prstGeom>
            <a:solidFill>
              <a:schemeClr val="accent2">
                <a:lumMod val="60000"/>
                <a:lumOff val="40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F7695B65-2D54-2EAF-6D4B-89870E7F1798}"/>
                </a:ext>
              </a:extLst>
            </p:cNvPr>
            <p:cNvSpPr txBox="1"/>
            <p:nvPr/>
          </p:nvSpPr>
          <p:spPr>
            <a:xfrm>
              <a:off x="1333686" y="5033778"/>
              <a:ext cx="1219200" cy="369332"/>
            </a:xfrm>
            <a:prstGeom prst="rect">
              <a:avLst/>
            </a:prstGeom>
            <a:noFill/>
          </p:spPr>
          <p:txBody>
            <a:bodyPr wrap="square" rtlCol="0">
              <a:spAutoFit/>
            </a:bodyPr>
            <a:lstStyle/>
            <a:p>
              <a:endParaRPr lang="en-US" b="1" dirty="0">
                <a:solidFill>
                  <a:srgbClr val="0070C0"/>
                </a:solidFill>
              </a:endParaRPr>
            </a:p>
          </p:txBody>
        </p:sp>
        <p:sp>
          <p:nvSpPr>
            <p:cNvPr id="54" name="TextBox 53">
              <a:extLst>
                <a:ext uri="{FF2B5EF4-FFF2-40B4-BE49-F238E27FC236}">
                  <a16:creationId xmlns:a16="http://schemas.microsoft.com/office/drawing/2014/main" id="{886E8AA1-F9AB-FB4D-6649-B8982FCB85D6}"/>
                </a:ext>
              </a:extLst>
            </p:cNvPr>
            <p:cNvSpPr txBox="1"/>
            <p:nvPr/>
          </p:nvSpPr>
          <p:spPr>
            <a:xfrm>
              <a:off x="-285750" y="1524582"/>
              <a:ext cx="1257114" cy="369332"/>
            </a:xfrm>
            <a:prstGeom prst="rect">
              <a:avLst/>
            </a:prstGeom>
            <a:noFill/>
          </p:spPr>
          <p:txBody>
            <a:bodyPr wrap="square" rtlCol="0">
              <a:spAutoFit/>
            </a:bodyPr>
            <a:lstStyle/>
            <a:p>
              <a:pPr algn="r"/>
              <a:r>
                <a:rPr lang="en-US" b="1" dirty="0">
                  <a:solidFill>
                    <a:srgbClr val="C00000"/>
                  </a:solidFill>
                </a:rPr>
                <a:t>2</a:t>
              </a:r>
            </a:p>
          </p:txBody>
        </p:sp>
        <p:sp>
          <p:nvSpPr>
            <p:cNvPr id="55" name="TextBox 54">
              <a:extLst>
                <a:ext uri="{FF2B5EF4-FFF2-40B4-BE49-F238E27FC236}">
                  <a16:creationId xmlns:a16="http://schemas.microsoft.com/office/drawing/2014/main" id="{8D928723-47E7-517D-9C3B-80C23CB6B523}"/>
                </a:ext>
              </a:extLst>
            </p:cNvPr>
            <p:cNvSpPr txBox="1"/>
            <p:nvPr/>
          </p:nvSpPr>
          <p:spPr>
            <a:xfrm>
              <a:off x="-123736" y="983007"/>
              <a:ext cx="1066803" cy="369332"/>
            </a:xfrm>
            <a:prstGeom prst="rect">
              <a:avLst/>
            </a:prstGeom>
            <a:noFill/>
          </p:spPr>
          <p:txBody>
            <a:bodyPr wrap="square" rtlCol="0">
              <a:spAutoFit/>
            </a:bodyPr>
            <a:lstStyle/>
            <a:p>
              <a:pPr algn="r"/>
              <a:r>
                <a:rPr lang="en-US" b="1" dirty="0">
                  <a:solidFill>
                    <a:srgbClr val="C00000"/>
                  </a:solidFill>
                </a:rPr>
                <a:t>1</a:t>
              </a:r>
            </a:p>
          </p:txBody>
        </p:sp>
        <p:sp>
          <p:nvSpPr>
            <p:cNvPr id="56" name="TextBox 55">
              <a:extLst>
                <a:ext uri="{FF2B5EF4-FFF2-40B4-BE49-F238E27FC236}">
                  <a16:creationId xmlns:a16="http://schemas.microsoft.com/office/drawing/2014/main" id="{88184AFB-193F-0BC1-69FC-3C928DE6CF00}"/>
                </a:ext>
              </a:extLst>
            </p:cNvPr>
            <p:cNvSpPr txBox="1"/>
            <p:nvPr/>
          </p:nvSpPr>
          <p:spPr>
            <a:xfrm>
              <a:off x="-199933" y="389533"/>
              <a:ext cx="1143000" cy="369332"/>
            </a:xfrm>
            <a:prstGeom prst="rect">
              <a:avLst/>
            </a:prstGeom>
            <a:noFill/>
          </p:spPr>
          <p:txBody>
            <a:bodyPr wrap="square" rtlCol="0">
              <a:spAutoFit/>
            </a:bodyPr>
            <a:lstStyle/>
            <a:p>
              <a:pPr algn="r"/>
              <a:r>
                <a:rPr lang="en-US" b="1" dirty="0">
                  <a:solidFill>
                    <a:srgbClr val="C00000"/>
                  </a:solidFill>
                </a:rPr>
                <a:t>0</a:t>
              </a:r>
            </a:p>
          </p:txBody>
        </p:sp>
        <p:sp>
          <p:nvSpPr>
            <p:cNvPr id="57" name="TextBox 56">
              <a:extLst>
                <a:ext uri="{FF2B5EF4-FFF2-40B4-BE49-F238E27FC236}">
                  <a16:creationId xmlns:a16="http://schemas.microsoft.com/office/drawing/2014/main" id="{3F9FF11A-A2CD-7A6A-969F-2A86CE9A853E}"/>
                </a:ext>
              </a:extLst>
            </p:cNvPr>
            <p:cNvSpPr txBox="1"/>
            <p:nvPr/>
          </p:nvSpPr>
          <p:spPr>
            <a:xfrm>
              <a:off x="28665" y="4453427"/>
              <a:ext cx="914401" cy="369332"/>
            </a:xfrm>
            <a:prstGeom prst="rect">
              <a:avLst/>
            </a:prstGeom>
            <a:noFill/>
          </p:spPr>
          <p:txBody>
            <a:bodyPr wrap="square" rtlCol="0">
              <a:spAutoFit/>
            </a:bodyPr>
            <a:lstStyle/>
            <a:p>
              <a:pPr algn="r"/>
              <a:endParaRPr lang="en-US" b="1" dirty="0">
                <a:solidFill>
                  <a:srgbClr val="C00000"/>
                </a:solidFill>
              </a:endParaRPr>
            </a:p>
          </p:txBody>
        </p:sp>
        <p:sp>
          <p:nvSpPr>
            <p:cNvPr id="58" name="TextBox 57">
              <a:extLst>
                <a:ext uri="{FF2B5EF4-FFF2-40B4-BE49-F238E27FC236}">
                  <a16:creationId xmlns:a16="http://schemas.microsoft.com/office/drawing/2014/main" id="{39217EF7-59B4-6D68-F04E-FDCE93DDC6DC}"/>
                </a:ext>
              </a:extLst>
            </p:cNvPr>
            <p:cNvSpPr txBox="1"/>
            <p:nvPr/>
          </p:nvSpPr>
          <p:spPr>
            <a:xfrm>
              <a:off x="-352334" y="3863496"/>
              <a:ext cx="1295401" cy="369332"/>
            </a:xfrm>
            <a:prstGeom prst="rect">
              <a:avLst/>
            </a:prstGeom>
            <a:noFill/>
          </p:spPr>
          <p:txBody>
            <a:bodyPr wrap="square" rtlCol="0">
              <a:spAutoFit/>
            </a:bodyPr>
            <a:lstStyle/>
            <a:p>
              <a:pPr algn="r"/>
              <a:r>
                <a:rPr lang="en-US" b="1" dirty="0">
                  <a:solidFill>
                    <a:srgbClr val="C00000"/>
                  </a:solidFill>
                </a:rPr>
                <a:t>6</a:t>
              </a:r>
            </a:p>
          </p:txBody>
        </p:sp>
        <p:sp>
          <p:nvSpPr>
            <p:cNvPr id="59" name="TextBox 58">
              <a:extLst>
                <a:ext uri="{FF2B5EF4-FFF2-40B4-BE49-F238E27FC236}">
                  <a16:creationId xmlns:a16="http://schemas.microsoft.com/office/drawing/2014/main" id="{21C70BCB-325C-916E-4F43-A309080C1DE0}"/>
                </a:ext>
              </a:extLst>
            </p:cNvPr>
            <p:cNvSpPr txBox="1"/>
            <p:nvPr/>
          </p:nvSpPr>
          <p:spPr>
            <a:xfrm>
              <a:off x="-199933" y="3308441"/>
              <a:ext cx="1180913" cy="369332"/>
            </a:xfrm>
            <a:prstGeom prst="rect">
              <a:avLst/>
            </a:prstGeom>
            <a:noFill/>
          </p:spPr>
          <p:txBody>
            <a:bodyPr wrap="square" rtlCol="0">
              <a:spAutoFit/>
            </a:bodyPr>
            <a:lstStyle/>
            <a:p>
              <a:pPr algn="r"/>
              <a:r>
                <a:rPr lang="en-US" b="1" dirty="0">
                  <a:solidFill>
                    <a:srgbClr val="C00000"/>
                  </a:solidFill>
                </a:rPr>
                <a:t>5</a:t>
              </a:r>
            </a:p>
          </p:txBody>
        </p:sp>
        <p:sp>
          <p:nvSpPr>
            <p:cNvPr id="60" name="TextBox 59">
              <a:extLst>
                <a:ext uri="{FF2B5EF4-FFF2-40B4-BE49-F238E27FC236}">
                  <a16:creationId xmlns:a16="http://schemas.microsoft.com/office/drawing/2014/main" id="{15FF86EF-6E93-FD10-3A60-8075F53491CE}"/>
                </a:ext>
              </a:extLst>
            </p:cNvPr>
            <p:cNvSpPr txBox="1"/>
            <p:nvPr/>
          </p:nvSpPr>
          <p:spPr>
            <a:xfrm>
              <a:off x="28665" y="2742432"/>
              <a:ext cx="838201" cy="369332"/>
            </a:xfrm>
            <a:prstGeom prst="rect">
              <a:avLst/>
            </a:prstGeom>
            <a:noFill/>
          </p:spPr>
          <p:txBody>
            <a:bodyPr wrap="square" rtlCol="0">
              <a:spAutoFit/>
            </a:bodyPr>
            <a:lstStyle/>
            <a:p>
              <a:pPr algn="r"/>
              <a:endParaRPr lang="en-US" b="1" dirty="0">
                <a:solidFill>
                  <a:srgbClr val="C00000"/>
                </a:solidFill>
              </a:endParaRPr>
            </a:p>
          </p:txBody>
        </p:sp>
        <p:sp>
          <p:nvSpPr>
            <p:cNvPr id="61" name="TextBox 60">
              <a:extLst>
                <a:ext uri="{FF2B5EF4-FFF2-40B4-BE49-F238E27FC236}">
                  <a16:creationId xmlns:a16="http://schemas.microsoft.com/office/drawing/2014/main" id="{ADE7A459-007B-0CBA-94CE-171860D2ED89}"/>
                </a:ext>
              </a:extLst>
            </p:cNvPr>
            <p:cNvSpPr txBox="1"/>
            <p:nvPr/>
          </p:nvSpPr>
          <p:spPr>
            <a:xfrm>
              <a:off x="-238221" y="2133507"/>
              <a:ext cx="1219201" cy="369332"/>
            </a:xfrm>
            <a:prstGeom prst="rect">
              <a:avLst/>
            </a:prstGeom>
            <a:noFill/>
          </p:spPr>
          <p:txBody>
            <a:bodyPr wrap="square" rtlCol="0">
              <a:spAutoFit/>
            </a:bodyPr>
            <a:lstStyle/>
            <a:p>
              <a:pPr algn="r"/>
              <a:r>
                <a:rPr lang="en-US" b="1" dirty="0">
                  <a:solidFill>
                    <a:srgbClr val="C00000"/>
                  </a:solidFill>
                </a:rPr>
                <a:t>3</a:t>
              </a:r>
            </a:p>
          </p:txBody>
        </p:sp>
        <p:sp>
          <p:nvSpPr>
            <p:cNvPr id="62" name="TextBox 61">
              <a:extLst>
                <a:ext uri="{FF2B5EF4-FFF2-40B4-BE49-F238E27FC236}">
                  <a16:creationId xmlns:a16="http://schemas.microsoft.com/office/drawing/2014/main" id="{9440AA53-C5EB-98FF-BBEE-802DDCC26E21}"/>
                </a:ext>
              </a:extLst>
            </p:cNvPr>
            <p:cNvSpPr txBox="1"/>
            <p:nvPr/>
          </p:nvSpPr>
          <p:spPr>
            <a:xfrm>
              <a:off x="-123734" y="6233039"/>
              <a:ext cx="1095098" cy="369332"/>
            </a:xfrm>
            <a:prstGeom prst="rect">
              <a:avLst/>
            </a:prstGeom>
            <a:noFill/>
          </p:spPr>
          <p:txBody>
            <a:bodyPr wrap="square" rtlCol="0">
              <a:spAutoFit/>
            </a:bodyPr>
            <a:lstStyle/>
            <a:p>
              <a:pPr algn="r"/>
              <a:endParaRPr lang="en-US" b="1" dirty="0">
                <a:solidFill>
                  <a:srgbClr val="C00000"/>
                </a:solidFill>
              </a:endParaRPr>
            </a:p>
          </p:txBody>
        </p:sp>
        <p:sp>
          <p:nvSpPr>
            <p:cNvPr id="63" name="TextBox 62">
              <a:extLst>
                <a:ext uri="{FF2B5EF4-FFF2-40B4-BE49-F238E27FC236}">
                  <a16:creationId xmlns:a16="http://schemas.microsoft.com/office/drawing/2014/main" id="{EC52D66D-AFD9-3945-E7BB-546ED2372ED9}"/>
                </a:ext>
              </a:extLst>
            </p:cNvPr>
            <p:cNvSpPr txBox="1"/>
            <p:nvPr/>
          </p:nvSpPr>
          <p:spPr>
            <a:xfrm>
              <a:off x="-352334" y="5594284"/>
              <a:ext cx="1295400" cy="369332"/>
            </a:xfrm>
            <a:prstGeom prst="rect">
              <a:avLst/>
            </a:prstGeom>
            <a:noFill/>
          </p:spPr>
          <p:txBody>
            <a:bodyPr wrap="square" rtlCol="0">
              <a:spAutoFit/>
            </a:bodyPr>
            <a:lstStyle/>
            <a:p>
              <a:pPr algn="r"/>
              <a:r>
                <a:rPr lang="en-US" b="1">
                  <a:solidFill>
                    <a:srgbClr val="C00000"/>
                  </a:solidFill>
                </a:rPr>
                <a:t>9</a:t>
              </a:r>
              <a:endParaRPr lang="en-US" b="1" dirty="0">
                <a:solidFill>
                  <a:srgbClr val="C00000"/>
                </a:solidFill>
              </a:endParaRPr>
            </a:p>
          </p:txBody>
        </p:sp>
        <p:sp>
          <p:nvSpPr>
            <p:cNvPr id="64" name="TextBox 63">
              <a:extLst>
                <a:ext uri="{FF2B5EF4-FFF2-40B4-BE49-F238E27FC236}">
                  <a16:creationId xmlns:a16="http://schemas.microsoft.com/office/drawing/2014/main" id="{1E33A3AE-C395-E361-D0F8-10D191FB4196}"/>
                </a:ext>
              </a:extLst>
            </p:cNvPr>
            <p:cNvSpPr txBox="1"/>
            <p:nvPr/>
          </p:nvSpPr>
          <p:spPr>
            <a:xfrm>
              <a:off x="-123734" y="5033778"/>
              <a:ext cx="1066800" cy="369332"/>
            </a:xfrm>
            <a:prstGeom prst="rect">
              <a:avLst/>
            </a:prstGeom>
            <a:noFill/>
          </p:spPr>
          <p:txBody>
            <a:bodyPr wrap="square" rtlCol="0">
              <a:spAutoFit/>
            </a:bodyPr>
            <a:lstStyle/>
            <a:p>
              <a:pPr algn="r"/>
              <a:r>
                <a:rPr lang="en-US" b="1" dirty="0">
                  <a:solidFill>
                    <a:srgbClr val="C00000"/>
                  </a:solidFill>
                </a:rPr>
                <a:t>8</a:t>
              </a:r>
            </a:p>
          </p:txBody>
        </p:sp>
        <p:sp>
          <p:nvSpPr>
            <p:cNvPr id="65" name="TextBox 64">
              <a:extLst>
                <a:ext uri="{FF2B5EF4-FFF2-40B4-BE49-F238E27FC236}">
                  <a16:creationId xmlns:a16="http://schemas.microsoft.com/office/drawing/2014/main" id="{015CD513-BB3B-6DAB-EA29-72B6436F6120}"/>
                </a:ext>
              </a:extLst>
            </p:cNvPr>
            <p:cNvSpPr txBox="1"/>
            <p:nvPr/>
          </p:nvSpPr>
          <p:spPr>
            <a:xfrm>
              <a:off x="1319074" y="2725474"/>
              <a:ext cx="1219200" cy="369332"/>
            </a:xfrm>
            <a:prstGeom prst="rect">
              <a:avLst/>
            </a:prstGeom>
            <a:noFill/>
          </p:spPr>
          <p:txBody>
            <a:bodyPr wrap="square" rtlCol="0">
              <a:spAutoFit/>
            </a:bodyPr>
            <a:lstStyle/>
            <a:p>
              <a:r>
                <a:rPr lang="en-US" b="1" dirty="0">
                  <a:solidFill>
                    <a:srgbClr val="0070C0"/>
                  </a:solidFill>
                </a:rPr>
                <a:t>bill</a:t>
              </a:r>
            </a:p>
          </p:txBody>
        </p:sp>
        <p:sp>
          <p:nvSpPr>
            <p:cNvPr id="66" name="TextBox 65">
              <a:extLst>
                <a:ext uri="{FF2B5EF4-FFF2-40B4-BE49-F238E27FC236}">
                  <a16:creationId xmlns:a16="http://schemas.microsoft.com/office/drawing/2014/main" id="{BEEC725F-DEDE-1120-EFEF-992A6355A246}"/>
                </a:ext>
              </a:extLst>
            </p:cNvPr>
            <p:cNvSpPr txBox="1"/>
            <p:nvPr/>
          </p:nvSpPr>
          <p:spPr>
            <a:xfrm>
              <a:off x="1315746" y="5586107"/>
              <a:ext cx="1219200" cy="369332"/>
            </a:xfrm>
            <a:prstGeom prst="rect">
              <a:avLst/>
            </a:prstGeom>
            <a:noFill/>
          </p:spPr>
          <p:txBody>
            <a:bodyPr wrap="square" rtlCol="0">
              <a:spAutoFit/>
            </a:bodyPr>
            <a:lstStyle/>
            <a:p>
              <a:r>
                <a:rPr lang="en-US" b="1" dirty="0" err="1">
                  <a:solidFill>
                    <a:srgbClr val="0070C0"/>
                  </a:solidFill>
                </a:rPr>
                <a:t>amy</a:t>
              </a:r>
              <a:endParaRPr lang="en-US" b="1" dirty="0">
                <a:solidFill>
                  <a:srgbClr val="0070C0"/>
                </a:solidFill>
              </a:endParaRPr>
            </a:p>
          </p:txBody>
        </p:sp>
        <p:sp>
          <p:nvSpPr>
            <p:cNvPr id="67" name="TextBox 66">
              <a:extLst>
                <a:ext uri="{FF2B5EF4-FFF2-40B4-BE49-F238E27FC236}">
                  <a16:creationId xmlns:a16="http://schemas.microsoft.com/office/drawing/2014/main" id="{7B90F654-4506-0BF1-CDC3-39FD17BEEAF8}"/>
                </a:ext>
              </a:extLst>
            </p:cNvPr>
            <p:cNvSpPr txBox="1"/>
            <p:nvPr/>
          </p:nvSpPr>
          <p:spPr>
            <a:xfrm>
              <a:off x="1311541" y="1569027"/>
              <a:ext cx="1219200" cy="369332"/>
            </a:xfrm>
            <a:prstGeom prst="rect">
              <a:avLst/>
            </a:prstGeom>
            <a:noFill/>
          </p:spPr>
          <p:txBody>
            <a:bodyPr wrap="square" rtlCol="0">
              <a:spAutoFit/>
            </a:bodyPr>
            <a:lstStyle/>
            <a:p>
              <a:r>
                <a:rPr lang="en-US" b="1" dirty="0">
                  <a:solidFill>
                    <a:srgbClr val="0070C0"/>
                  </a:solidFill>
                </a:rPr>
                <a:t>bob</a:t>
              </a:r>
            </a:p>
          </p:txBody>
        </p:sp>
        <p:sp>
          <p:nvSpPr>
            <p:cNvPr id="68" name="TextBox 67">
              <a:extLst>
                <a:ext uri="{FF2B5EF4-FFF2-40B4-BE49-F238E27FC236}">
                  <a16:creationId xmlns:a16="http://schemas.microsoft.com/office/drawing/2014/main" id="{768A4C2F-1B0B-4C8A-4CBF-29A91B416F29}"/>
                </a:ext>
              </a:extLst>
            </p:cNvPr>
            <p:cNvSpPr txBox="1"/>
            <p:nvPr/>
          </p:nvSpPr>
          <p:spPr>
            <a:xfrm>
              <a:off x="1296510" y="416958"/>
              <a:ext cx="1219200" cy="369332"/>
            </a:xfrm>
            <a:prstGeom prst="rect">
              <a:avLst/>
            </a:prstGeom>
            <a:noFill/>
          </p:spPr>
          <p:txBody>
            <a:bodyPr wrap="square" rtlCol="0">
              <a:spAutoFit/>
            </a:bodyPr>
            <a:lstStyle/>
            <a:p>
              <a:endParaRPr lang="en-US" b="1" dirty="0">
                <a:solidFill>
                  <a:srgbClr val="0070C0"/>
                </a:solidFill>
              </a:endParaRPr>
            </a:p>
          </p:txBody>
        </p:sp>
        <p:sp>
          <p:nvSpPr>
            <p:cNvPr id="69" name="TextBox 68">
              <a:extLst>
                <a:ext uri="{FF2B5EF4-FFF2-40B4-BE49-F238E27FC236}">
                  <a16:creationId xmlns:a16="http://schemas.microsoft.com/office/drawing/2014/main" id="{0335788D-C780-1742-4621-3E716F1D02CD}"/>
                </a:ext>
              </a:extLst>
            </p:cNvPr>
            <p:cNvSpPr txBox="1"/>
            <p:nvPr/>
          </p:nvSpPr>
          <p:spPr>
            <a:xfrm>
              <a:off x="1082211" y="4451701"/>
              <a:ext cx="1219200" cy="369332"/>
            </a:xfrm>
            <a:prstGeom prst="rect">
              <a:avLst/>
            </a:prstGeom>
            <a:noFill/>
          </p:spPr>
          <p:txBody>
            <a:bodyPr wrap="square" rtlCol="0">
              <a:spAutoFit/>
            </a:bodyPr>
            <a:lstStyle/>
            <a:p>
              <a:r>
                <a:rPr lang="en-US" b="1" dirty="0" err="1">
                  <a:solidFill>
                    <a:srgbClr val="0070C0"/>
                  </a:solidFill>
                </a:rPr>
                <a:t>sam</a:t>
              </a:r>
              <a:endParaRPr lang="en-US" b="1" dirty="0">
                <a:solidFill>
                  <a:srgbClr val="0070C0"/>
                </a:solidFill>
              </a:endParaRPr>
            </a:p>
          </p:txBody>
        </p:sp>
        <p:sp>
          <p:nvSpPr>
            <p:cNvPr id="70" name="TextBox 69">
              <a:extLst>
                <a:ext uri="{FF2B5EF4-FFF2-40B4-BE49-F238E27FC236}">
                  <a16:creationId xmlns:a16="http://schemas.microsoft.com/office/drawing/2014/main" id="{0321559B-9E69-61BF-8C76-19F33AD6DD7E}"/>
                </a:ext>
              </a:extLst>
            </p:cNvPr>
            <p:cNvSpPr txBox="1"/>
            <p:nvPr/>
          </p:nvSpPr>
          <p:spPr>
            <a:xfrm>
              <a:off x="1290591" y="2165980"/>
              <a:ext cx="1219200" cy="369332"/>
            </a:xfrm>
            <a:prstGeom prst="rect">
              <a:avLst/>
            </a:prstGeom>
            <a:noFill/>
          </p:spPr>
          <p:txBody>
            <a:bodyPr wrap="square" rtlCol="0">
              <a:spAutoFit/>
            </a:bodyPr>
            <a:lstStyle/>
            <a:p>
              <a:r>
                <a:rPr lang="en-US" b="1" dirty="0">
                  <a:solidFill>
                    <a:srgbClr val="0070C0"/>
                  </a:solidFill>
                </a:rPr>
                <a:t>jane</a:t>
              </a:r>
            </a:p>
          </p:txBody>
        </p:sp>
        <p:sp>
          <p:nvSpPr>
            <p:cNvPr id="71" name="TextBox 70">
              <a:extLst>
                <a:ext uri="{FF2B5EF4-FFF2-40B4-BE49-F238E27FC236}">
                  <a16:creationId xmlns:a16="http://schemas.microsoft.com/office/drawing/2014/main" id="{1AB2034F-D7A9-B7C3-1969-2E967C7EC067}"/>
                </a:ext>
              </a:extLst>
            </p:cNvPr>
            <p:cNvSpPr txBox="1"/>
            <p:nvPr/>
          </p:nvSpPr>
          <p:spPr>
            <a:xfrm>
              <a:off x="1311541" y="994134"/>
              <a:ext cx="1219200" cy="369332"/>
            </a:xfrm>
            <a:prstGeom prst="rect">
              <a:avLst/>
            </a:prstGeom>
            <a:noFill/>
          </p:spPr>
          <p:txBody>
            <a:bodyPr wrap="square" rtlCol="0">
              <a:spAutoFit/>
            </a:bodyPr>
            <a:lstStyle/>
            <a:p>
              <a:endParaRPr lang="en-US" b="1" dirty="0">
                <a:solidFill>
                  <a:srgbClr val="0070C0"/>
                </a:solidFill>
              </a:endParaRPr>
            </a:p>
          </p:txBody>
        </p:sp>
      </p:grpSp>
      <p:sp>
        <p:nvSpPr>
          <p:cNvPr id="72" name="TextBox 71">
            <a:extLst>
              <a:ext uri="{FF2B5EF4-FFF2-40B4-BE49-F238E27FC236}">
                <a16:creationId xmlns:a16="http://schemas.microsoft.com/office/drawing/2014/main" id="{AD96BAD8-CFFA-D962-7F0A-A5D2D8741358}"/>
              </a:ext>
            </a:extLst>
          </p:cNvPr>
          <p:cNvSpPr txBox="1"/>
          <p:nvPr/>
        </p:nvSpPr>
        <p:spPr>
          <a:xfrm>
            <a:off x="9510049" y="2523730"/>
            <a:ext cx="533400" cy="369332"/>
          </a:xfrm>
          <a:prstGeom prst="rect">
            <a:avLst/>
          </a:prstGeom>
          <a:noFill/>
        </p:spPr>
        <p:txBody>
          <a:bodyPr wrap="square" rtlCol="0">
            <a:spAutoFit/>
          </a:bodyPr>
          <a:lstStyle/>
          <a:p>
            <a:r>
              <a:rPr lang="en-US" b="1" dirty="0">
                <a:solidFill>
                  <a:srgbClr val="C00000"/>
                </a:solidFill>
              </a:rPr>
              <a:t>4</a:t>
            </a:r>
          </a:p>
        </p:txBody>
      </p:sp>
      <p:sp>
        <p:nvSpPr>
          <p:cNvPr id="73" name="TextBox 72">
            <a:extLst>
              <a:ext uri="{FF2B5EF4-FFF2-40B4-BE49-F238E27FC236}">
                <a16:creationId xmlns:a16="http://schemas.microsoft.com/office/drawing/2014/main" id="{E9436016-B9FB-A070-B3BF-8C55B7894159}"/>
              </a:ext>
            </a:extLst>
          </p:cNvPr>
          <p:cNvSpPr txBox="1"/>
          <p:nvPr/>
        </p:nvSpPr>
        <p:spPr>
          <a:xfrm>
            <a:off x="9462702" y="4215446"/>
            <a:ext cx="533400" cy="369332"/>
          </a:xfrm>
          <a:prstGeom prst="rect">
            <a:avLst/>
          </a:prstGeom>
          <a:noFill/>
        </p:spPr>
        <p:txBody>
          <a:bodyPr wrap="square" rtlCol="0">
            <a:spAutoFit/>
          </a:bodyPr>
          <a:lstStyle/>
          <a:p>
            <a:r>
              <a:rPr lang="en-US" b="1" dirty="0">
                <a:solidFill>
                  <a:srgbClr val="C00000"/>
                </a:solidFill>
              </a:rPr>
              <a:t>7</a:t>
            </a:r>
          </a:p>
        </p:txBody>
      </p:sp>
      <p:sp>
        <p:nvSpPr>
          <p:cNvPr id="74" name="TextBox 73">
            <a:extLst>
              <a:ext uri="{FF2B5EF4-FFF2-40B4-BE49-F238E27FC236}">
                <a16:creationId xmlns:a16="http://schemas.microsoft.com/office/drawing/2014/main" id="{5C4DDD80-EE1A-F015-EB3F-FDEB78F65F6E}"/>
              </a:ext>
            </a:extLst>
          </p:cNvPr>
          <p:cNvSpPr txBox="1"/>
          <p:nvPr/>
        </p:nvSpPr>
        <p:spPr>
          <a:xfrm>
            <a:off x="9400742" y="5955645"/>
            <a:ext cx="533400" cy="369332"/>
          </a:xfrm>
          <a:prstGeom prst="rect">
            <a:avLst/>
          </a:prstGeom>
          <a:noFill/>
        </p:spPr>
        <p:txBody>
          <a:bodyPr wrap="square" rtlCol="0">
            <a:spAutoFit/>
          </a:bodyPr>
          <a:lstStyle/>
          <a:p>
            <a:r>
              <a:rPr lang="en-US" b="1" dirty="0">
                <a:solidFill>
                  <a:srgbClr val="C00000"/>
                </a:solidFill>
              </a:rPr>
              <a:t>10</a:t>
            </a:r>
          </a:p>
        </p:txBody>
      </p:sp>
      <p:sp>
        <p:nvSpPr>
          <p:cNvPr id="75" name="TextBox 74">
            <a:extLst>
              <a:ext uri="{FF2B5EF4-FFF2-40B4-BE49-F238E27FC236}">
                <a16:creationId xmlns:a16="http://schemas.microsoft.com/office/drawing/2014/main" id="{315674A5-E32A-5387-5552-402B8E9AE59F}"/>
              </a:ext>
            </a:extLst>
          </p:cNvPr>
          <p:cNvSpPr txBox="1"/>
          <p:nvPr/>
        </p:nvSpPr>
        <p:spPr>
          <a:xfrm>
            <a:off x="10856724" y="4232999"/>
            <a:ext cx="1219200" cy="369332"/>
          </a:xfrm>
          <a:prstGeom prst="rect">
            <a:avLst/>
          </a:prstGeom>
          <a:noFill/>
        </p:spPr>
        <p:txBody>
          <a:bodyPr wrap="square" rtlCol="0">
            <a:spAutoFit/>
          </a:bodyPr>
          <a:lstStyle/>
          <a:p>
            <a:r>
              <a:rPr lang="en-US" b="1" dirty="0" err="1">
                <a:solidFill>
                  <a:srgbClr val="C00000"/>
                </a:solidFill>
              </a:rPr>
              <a:t>lara</a:t>
            </a:r>
            <a:endParaRPr lang="en-US" b="1" dirty="0">
              <a:solidFill>
                <a:srgbClr val="C00000"/>
              </a:solidFill>
            </a:endParaRPr>
          </a:p>
        </p:txBody>
      </p:sp>
    </p:spTree>
    <p:extLst>
      <p:ext uri="{BB962C8B-B14F-4D97-AF65-F5344CB8AC3E}">
        <p14:creationId xmlns:p14="http://schemas.microsoft.com/office/powerpoint/2010/main" val="2801396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60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1000"/>
                                        <p:tgtEl>
                                          <p:spTgt spid="75"/>
                                        </p:tgtEl>
                                      </p:cBhvr>
                                    </p:animEffect>
                                    <p:anim calcmode="lin" valueType="num">
                                      <p:cBhvr>
                                        <p:cTn id="8" dur="1000" fill="hold"/>
                                        <p:tgtEl>
                                          <p:spTgt spid="75"/>
                                        </p:tgtEl>
                                        <p:attrNameLst>
                                          <p:attrName>ppt_x</p:attrName>
                                        </p:attrNameLst>
                                      </p:cBhvr>
                                      <p:tavLst>
                                        <p:tav tm="0">
                                          <p:val>
                                            <p:strVal val="#ppt_x"/>
                                          </p:val>
                                        </p:tav>
                                        <p:tav tm="100000">
                                          <p:val>
                                            <p:strVal val="#ppt_x"/>
                                          </p:val>
                                        </p:tav>
                                      </p:tavLst>
                                    </p:anim>
                                    <p:anim calcmode="lin" valueType="num">
                                      <p:cBhvr>
                                        <p:cTn id="9"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F4A1-51E6-2E81-6266-9A42E45C1C64}"/>
              </a:ext>
            </a:extLst>
          </p:cNvPr>
          <p:cNvSpPr>
            <a:spLocks noGrp="1"/>
          </p:cNvSpPr>
          <p:nvPr>
            <p:ph type="title"/>
          </p:nvPr>
        </p:nvSpPr>
        <p:spPr/>
        <p:txBody>
          <a:bodyPr/>
          <a:lstStyle/>
          <a:p>
            <a:r>
              <a:rPr lang="en-US" dirty="0"/>
              <a:t>Pigeonhole principle</a:t>
            </a:r>
          </a:p>
        </p:txBody>
      </p:sp>
      <p:sp>
        <p:nvSpPr>
          <p:cNvPr id="3" name="Content Placeholder 2">
            <a:extLst>
              <a:ext uri="{FF2B5EF4-FFF2-40B4-BE49-F238E27FC236}">
                <a16:creationId xmlns:a16="http://schemas.microsoft.com/office/drawing/2014/main" id="{C0419FB8-3E03-BBCC-E58C-ED3325DE982B}"/>
              </a:ext>
            </a:extLst>
          </p:cNvPr>
          <p:cNvSpPr>
            <a:spLocks noGrp="1"/>
          </p:cNvSpPr>
          <p:nvPr>
            <p:ph idx="1"/>
          </p:nvPr>
        </p:nvSpPr>
        <p:spPr>
          <a:xfrm>
            <a:off x="838200" y="1825625"/>
            <a:ext cx="5257800" cy="4351338"/>
          </a:xfrm>
        </p:spPr>
        <p:txBody>
          <a:bodyPr>
            <a:normAutofit fontScale="85000" lnSpcReduction="20000"/>
          </a:bodyPr>
          <a:lstStyle/>
          <a:p>
            <a:r>
              <a:rPr lang="en-US" dirty="0"/>
              <a:t>Are collisions possible to avoid entirely?</a:t>
            </a:r>
          </a:p>
          <a:p>
            <a:r>
              <a:rPr lang="en-US" dirty="0"/>
              <a:t>Would be possible if two distinct keys always get two different hash values</a:t>
            </a:r>
          </a:p>
          <a:p>
            <a:r>
              <a:rPr lang="en-US" dirty="0"/>
              <a:t>But we allow our keys to be anything, whereas the hash output is fixed-size</a:t>
            </a:r>
          </a:p>
          <a:p>
            <a:r>
              <a:rPr lang="en-US" dirty="0"/>
              <a:t>Pigeonhole principle: if there are 8 chicken boxes and 9 chickens, there must be 2 chickens in some box</a:t>
            </a:r>
          </a:p>
          <a:p>
            <a:r>
              <a:rPr lang="en-US" dirty="0"/>
              <a:t>Best we can do is design the hash function so that it distributes keys evenly over the available array subscripts</a:t>
            </a:r>
          </a:p>
        </p:txBody>
      </p:sp>
      <p:pic>
        <p:nvPicPr>
          <p:cNvPr id="4" name="Picture 3">
            <a:extLst>
              <a:ext uri="{FF2B5EF4-FFF2-40B4-BE49-F238E27FC236}">
                <a16:creationId xmlns:a16="http://schemas.microsoft.com/office/drawing/2014/main" id="{E75CDA9C-87FE-5515-17C1-FCAF125EF3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7560" y="2423954"/>
            <a:ext cx="4206240" cy="3154680"/>
          </a:xfrm>
          <a:prstGeom prst="rect">
            <a:avLst/>
          </a:prstGeom>
        </p:spPr>
      </p:pic>
    </p:spTree>
    <p:extLst>
      <p:ext uri="{BB962C8B-B14F-4D97-AF65-F5344CB8AC3E}">
        <p14:creationId xmlns:p14="http://schemas.microsoft.com/office/powerpoint/2010/main" val="335722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_PE_POLL_EMBED_ID" val="abdf06e3-b2b0-4233-804f-0352c55ad3a0"/>
</p:tagLst>
</file>

<file path=ppt/tags/tag2.xml><?xml version="1.0" encoding="utf-8"?>
<p:tagLst xmlns:a="http://schemas.openxmlformats.org/drawingml/2006/main" xmlns:r="http://schemas.openxmlformats.org/officeDocument/2006/relationships" xmlns:p="http://schemas.openxmlformats.org/presentationml/2006/main">
  <p:tag name="__PE_POLL_EMBED_ID" val="cf504a2c-9b2e-4979-92dd-72470a01e56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556</TotalTime>
  <Words>3526</Words>
  <Application>Microsoft Office PowerPoint</Application>
  <PresentationFormat>Widescreen</PresentationFormat>
  <Paragraphs>478</Paragraphs>
  <Slides>45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Aptos</vt:lpstr>
      <vt:lpstr>Aptos Display</vt:lpstr>
      <vt:lpstr>Arial</vt:lpstr>
      <vt:lpstr>Cambria Math</vt:lpstr>
      <vt:lpstr>Courier New</vt:lpstr>
      <vt:lpstr>Segoe Print</vt:lpstr>
      <vt:lpstr>Verdana</vt:lpstr>
      <vt:lpstr>Wingdings</vt:lpstr>
      <vt:lpstr>Office Theme</vt:lpstr>
      <vt:lpstr>L16 - Hashing</vt:lpstr>
      <vt:lpstr>Hashing demo</vt:lpstr>
      <vt:lpstr>Hashing applications</vt:lpstr>
      <vt:lpstr>Hash terms</vt:lpstr>
      <vt:lpstr>Hash function</vt:lpstr>
      <vt:lpstr>Hash table</vt:lpstr>
      <vt:lpstr>Time complexity</vt:lpstr>
      <vt:lpstr>Collision</vt:lpstr>
      <vt:lpstr>Pigeonhole principle</vt:lpstr>
      <vt:lpstr>Hash functions and collisions in practice</vt:lpstr>
      <vt:lpstr>Good hash functions</vt:lpstr>
      <vt:lpstr>Probability of collisions</vt:lpstr>
      <vt:lpstr>Example bad hash function</vt:lpstr>
      <vt:lpstr>PowerPoint Presentation</vt:lpstr>
      <vt:lpstr>Why is it bad?</vt:lpstr>
      <vt:lpstr>Better hash function</vt:lpstr>
      <vt:lpstr>PowerPoint Presentation</vt:lpstr>
      <vt:lpstr>Pretty good hash</vt:lpstr>
      <vt:lpstr>Table size</vt:lpstr>
      <vt:lpstr>Collision resolution</vt:lpstr>
      <vt:lpstr>Chaining</vt:lpstr>
      <vt:lpstr>PowerPoint Presentation</vt:lpstr>
      <vt:lpstr>Chaining operations</vt:lpstr>
      <vt:lpstr>Chaining operations</vt:lpstr>
      <vt:lpstr>Chaining operations time complexity</vt:lpstr>
      <vt:lpstr>Chaining operations time complexity</vt:lpstr>
      <vt:lpstr>Is BST instead of list worth it?</vt:lpstr>
      <vt:lpstr>Probing</vt:lpstr>
      <vt:lpstr>Linear probing</vt:lpstr>
      <vt:lpstr>Example</vt:lpstr>
      <vt:lpstr>Probing operations</vt:lpstr>
      <vt:lpstr>Probing operations - remove</vt:lpstr>
      <vt:lpstr>Clustering issue</vt:lpstr>
      <vt:lpstr>Clustering solution?</vt:lpstr>
      <vt:lpstr>Clustering solution: probe randomly</vt:lpstr>
      <vt:lpstr>General Probing</vt:lpstr>
      <vt:lpstr>Linear Probing</vt:lpstr>
      <vt:lpstr>Quadratic Probing</vt:lpstr>
      <vt:lpstr>Exponential Probing</vt:lpstr>
      <vt:lpstr>Probing performance</vt:lpstr>
      <vt:lpstr>Probing performance</vt:lpstr>
      <vt:lpstr>Practice problem 1</vt:lpstr>
      <vt:lpstr>Practice problem 1 solution</vt:lpstr>
      <vt:lpstr>Practice problem 2</vt:lpstr>
      <vt:lpstr>Practice problem 2 solution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Wei, Jesse D</dc:creator>
  <cp:lastModifiedBy>Wei, Jesse D</cp:lastModifiedBy>
  <cp:revision>5</cp:revision>
  <dcterms:created xsi:type="dcterms:W3CDTF">2024-07-18T11:15:59Z</dcterms:created>
  <dcterms:modified xsi:type="dcterms:W3CDTF">2024-07-19T14:22:42Z</dcterms:modified>
</cp:coreProperties>
</file>